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75"/>
  </p:handoutMasterIdLst>
  <p:sldIdLst>
    <p:sldId id="256" r:id="rId3"/>
    <p:sldId id="471" r:id="rId4"/>
    <p:sldId id="688" r:id="rId5"/>
    <p:sldId id="691" r:id="rId6"/>
    <p:sldId id="1044" r:id="rId7"/>
    <p:sldId id="1049" r:id="rId8"/>
    <p:sldId id="1045" r:id="rId9"/>
    <p:sldId id="1046" r:id="rId10"/>
    <p:sldId id="1047" r:id="rId11"/>
    <p:sldId id="1048" r:id="rId12"/>
    <p:sldId id="687" r:id="rId13"/>
    <p:sldId id="375" r:id="rId14"/>
    <p:sldId id="376" r:id="rId15"/>
    <p:sldId id="377" r:id="rId16"/>
    <p:sldId id="1176" r:id="rId17"/>
    <p:sldId id="378" r:id="rId18"/>
    <p:sldId id="680" r:id="rId19"/>
    <p:sldId id="1165" r:id="rId20"/>
    <p:sldId id="681" r:id="rId21"/>
    <p:sldId id="1172" r:id="rId22"/>
    <p:sldId id="1173" r:id="rId23"/>
    <p:sldId id="710" r:id="rId24"/>
    <p:sldId id="1171" r:id="rId25"/>
    <p:sldId id="1169" r:id="rId26"/>
    <p:sldId id="708" r:id="rId27"/>
    <p:sldId id="1166" r:id="rId28"/>
    <p:sldId id="1167" r:id="rId29"/>
    <p:sldId id="1168" r:id="rId30"/>
    <p:sldId id="707" r:id="rId32"/>
    <p:sldId id="711" r:id="rId33"/>
    <p:sldId id="712" r:id="rId34"/>
    <p:sldId id="718" r:id="rId35"/>
    <p:sldId id="719" r:id="rId36"/>
    <p:sldId id="720" r:id="rId37"/>
    <p:sldId id="721" r:id="rId38"/>
    <p:sldId id="722" r:id="rId39"/>
    <p:sldId id="1177" r:id="rId40"/>
    <p:sldId id="1178" r:id="rId41"/>
    <p:sldId id="1179" r:id="rId42"/>
    <p:sldId id="1180" r:id="rId43"/>
    <p:sldId id="1181" r:id="rId44"/>
    <p:sldId id="1208" r:id="rId45"/>
    <p:sldId id="1238" r:id="rId46"/>
    <p:sldId id="1239" r:id="rId47"/>
    <p:sldId id="1209" r:id="rId48"/>
    <p:sldId id="1210" r:id="rId49"/>
    <p:sldId id="1182" r:id="rId50"/>
    <p:sldId id="1211" r:id="rId51"/>
    <p:sldId id="1213" r:id="rId52"/>
    <p:sldId id="1214" r:id="rId53"/>
    <p:sldId id="1215" r:id="rId54"/>
    <p:sldId id="1216" r:id="rId55"/>
    <p:sldId id="1217" r:id="rId56"/>
    <p:sldId id="1218" r:id="rId57"/>
    <p:sldId id="1219" r:id="rId58"/>
    <p:sldId id="1220" r:id="rId59"/>
    <p:sldId id="1221" r:id="rId60"/>
    <p:sldId id="1222" r:id="rId61"/>
    <p:sldId id="1223" r:id="rId62"/>
    <p:sldId id="1224" r:id="rId63"/>
    <p:sldId id="1225" r:id="rId64"/>
    <p:sldId id="1226" r:id="rId65"/>
    <p:sldId id="1227" r:id="rId66"/>
    <p:sldId id="1228" r:id="rId67"/>
    <p:sldId id="1229" r:id="rId68"/>
    <p:sldId id="1230" r:id="rId69"/>
    <p:sldId id="1231" r:id="rId70"/>
    <p:sldId id="1232" r:id="rId71"/>
    <p:sldId id="1233" r:id="rId72"/>
    <p:sldId id="1236" r:id="rId73"/>
    <p:sldId id="1235"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sym typeface="+mn-ea"/>
              </a:rPr>
              <a:t>Prompts Engineering</a:t>
            </a:r>
            <a:endParaRPr lang="en-US" alt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 vs input</a:t>
            </a:r>
            <a:endParaRPr lang="en-US"/>
          </a:p>
        </p:txBody>
      </p:sp>
      <p:pic>
        <p:nvPicPr>
          <p:cNvPr id="31" name="Picture 30" descr="Screenshot 2024-07-09 150920"/>
          <p:cNvPicPr>
            <a:picLocks noChangeAspect="1"/>
          </p:cNvPicPr>
          <p:nvPr/>
        </p:nvPicPr>
        <p:blipFill>
          <a:blip r:embed="rId1"/>
          <a:srcRect t="24440" b="16036"/>
          <a:stretch>
            <a:fillRect/>
          </a:stretch>
        </p:blipFill>
        <p:spPr>
          <a:xfrm>
            <a:off x="213995" y="2624455"/>
            <a:ext cx="11763375" cy="3175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visual prompts </a:t>
            </a:r>
            <a:endParaRPr lang="en-US"/>
          </a:p>
        </p:txBody>
      </p:sp>
      <p:graphicFrame>
        <p:nvGraphicFramePr>
          <p:cNvPr id="5" name="Object 4"/>
          <p:cNvGraphicFramePr/>
          <p:nvPr/>
        </p:nvGraphicFramePr>
        <p:xfrm>
          <a:off x="1369695" y="2359660"/>
          <a:ext cx="9020175" cy="2409825"/>
        </p:xfrm>
        <a:graphic>
          <a:graphicData uri="http://schemas.openxmlformats.org/presentationml/2006/ole">
            <mc:AlternateContent xmlns:mc="http://schemas.openxmlformats.org/markup-compatibility/2006">
              <mc:Choice xmlns:v="urn:schemas-microsoft-com:vml" Requires="v">
                <p:oleObj spid="_x0000_s6" name="" r:id="rId1" imgW="10408920" imgH="2796540" progId="Paint.Picture">
                  <p:embed/>
                </p:oleObj>
              </mc:Choice>
              <mc:Fallback>
                <p:oleObj name="" r:id="rId1" imgW="10408920" imgH="2796540" progId="Paint.Picture">
                  <p:embed/>
                  <p:pic>
                    <p:nvPicPr>
                      <p:cNvPr id="0" name="Picture 5"/>
                      <p:cNvPicPr/>
                      <p:nvPr/>
                    </p:nvPicPr>
                    <p:blipFill>
                      <a:blip r:embed="rId2"/>
                      <a:stretch>
                        <a:fillRect/>
                      </a:stretch>
                    </p:blipFill>
                    <p:spPr>
                      <a:xfrm>
                        <a:off x="1369695" y="2359660"/>
                        <a:ext cx="9020175" cy="240982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Generate images </a:t>
            </a:r>
            <a:endParaRPr lang="en-US"/>
          </a:p>
        </p:txBody>
      </p:sp>
      <p:sp>
        <p:nvSpPr>
          <p:cNvPr id="3" name="Content Placeholder 2"/>
          <p:cNvSpPr>
            <a:spLocks noGrp="1"/>
          </p:cNvSpPr>
          <p:nvPr>
            <p:ph idx="1"/>
          </p:nvPr>
        </p:nvSpPr>
        <p:spPr/>
        <p:txBody>
          <a:bodyPr/>
          <a:p>
            <a:r>
              <a:rPr lang="en-US"/>
              <a:t>Example generated images</a:t>
            </a:r>
            <a:endParaRPr lang="en-US"/>
          </a:p>
          <a:p>
            <a:endParaRPr lang="en-US"/>
          </a:p>
        </p:txBody>
      </p:sp>
      <p:pic>
        <p:nvPicPr>
          <p:cNvPr id="4" name="Picture 3"/>
          <p:cNvPicPr>
            <a:picLocks noChangeAspect="1"/>
          </p:cNvPicPr>
          <p:nvPr/>
        </p:nvPicPr>
        <p:blipFill>
          <a:blip r:embed="rId1"/>
          <a:stretch>
            <a:fillRect/>
          </a:stretch>
        </p:blipFill>
        <p:spPr>
          <a:xfrm>
            <a:off x="838200" y="2548255"/>
            <a:ext cx="10824845" cy="3896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Supervised learning for restaurant reputation </a:t>
            </a:r>
            <a:br>
              <a:rPr lang="en-US"/>
            </a:br>
            <a:r>
              <a:rPr lang="en-US"/>
              <a:t>monitoring </a:t>
            </a:r>
            <a:endParaRPr lang="en-US"/>
          </a:p>
        </p:txBody>
      </p:sp>
      <p:pic>
        <p:nvPicPr>
          <p:cNvPr id="4" name="Content Placeholder 3"/>
          <p:cNvPicPr>
            <a:picLocks noChangeAspect="1"/>
          </p:cNvPicPr>
          <p:nvPr>
            <p:ph idx="1"/>
          </p:nvPr>
        </p:nvPicPr>
        <p:blipFill>
          <a:blip r:embed="rId1"/>
          <a:stretch>
            <a:fillRect/>
          </a:stretch>
        </p:blipFill>
        <p:spPr>
          <a:xfrm>
            <a:off x="838200" y="2097405"/>
            <a:ext cx="10515600" cy="3806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Prompt-based development</a:t>
            </a:r>
            <a:endParaRPr lang="en-US"/>
          </a:p>
        </p:txBody>
      </p:sp>
      <p:pic>
        <p:nvPicPr>
          <p:cNvPr id="4" name="Content Placeholder 3"/>
          <p:cNvPicPr>
            <a:picLocks noChangeAspect="1"/>
          </p:cNvPicPr>
          <p:nvPr>
            <p:ph idx="1"/>
          </p:nvPr>
        </p:nvPicPr>
        <p:blipFill>
          <a:blip r:embed="rId1"/>
          <a:stretch>
            <a:fillRect/>
          </a:stretch>
        </p:blipFill>
        <p:spPr>
          <a:xfrm>
            <a:off x="923290" y="1934210"/>
            <a:ext cx="10344150" cy="41338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Multi-task, instruction fine-tuning</a:t>
            </a:r>
            <a:endParaRPr lang="en-US"/>
          </a:p>
        </p:txBody>
      </p:sp>
      <p:pic>
        <p:nvPicPr>
          <p:cNvPr id="6" name="Content Placeholder 5"/>
          <p:cNvPicPr>
            <a:picLocks noChangeAspect="1"/>
          </p:cNvPicPr>
          <p:nvPr>
            <p:ph idx="1"/>
          </p:nvPr>
        </p:nvPicPr>
        <p:blipFill>
          <a:blip r:embed="rId1"/>
          <a:stretch>
            <a:fillRect/>
          </a:stretch>
        </p:blipFill>
        <p:spPr>
          <a:xfrm>
            <a:off x="838200" y="1929130"/>
            <a:ext cx="10515600" cy="41440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Workflow using Generative AI</a:t>
            </a:r>
            <a:endParaRPr lang="en-US"/>
          </a:p>
        </p:txBody>
      </p:sp>
      <p:pic>
        <p:nvPicPr>
          <p:cNvPr id="4" name="Content Placeholder 3"/>
          <p:cNvPicPr>
            <a:picLocks noChangeAspect="1"/>
          </p:cNvPicPr>
          <p:nvPr>
            <p:ph idx="1"/>
          </p:nvPr>
        </p:nvPicPr>
        <p:blipFill>
          <a:blip r:embed="rId1"/>
          <a:stretch>
            <a:fillRect/>
          </a:stretch>
        </p:blipFill>
        <p:spPr>
          <a:xfrm>
            <a:off x="1123315" y="1957705"/>
            <a:ext cx="9944100" cy="4086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Model Temperature </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Temperature </a:t>
            </a:r>
            <a:endParaRPr lang="en-US"/>
          </a:p>
        </p:txBody>
      </p:sp>
      <p:sp>
        <p:nvSpPr>
          <p:cNvPr id="5" name="Content Placeholder 4"/>
          <p:cNvSpPr>
            <a:spLocks noGrp="1"/>
          </p:cNvSpPr>
          <p:nvPr>
            <p:ph idx="1"/>
          </p:nvPr>
        </p:nvSpPr>
        <p:spPr/>
        <p:txBody>
          <a:bodyPr/>
          <a:p>
            <a:r>
              <a:rPr lang="en-US">
                <a:sym typeface="+mn-ea"/>
              </a:rPr>
              <a:t>Temperature </a:t>
            </a:r>
            <a:r>
              <a:rPr lang="en-US"/>
              <a:t>is a crucial parameter that influences the randomness and creativity of generated text. </a:t>
            </a:r>
            <a:endParaRPr lang="en-US"/>
          </a:p>
          <a:p>
            <a:r>
              <a:rPr lang="en-US"/>
              <a:t>It ranges from 0 to 1, with higher values leading to more diverse and imaginative outputs, while lower values result in more predictable and conservative responses. </a:t>
            </a:r>
            <a:endParaRPr lang="en-US"/>
          </a:p>
          <a:p>
            <a:r>
              <a:rPr lang="en-US"/>
              <a:t>Essentially, adjusting the temperature allows you to control how "adventurous" or "safe" the LLM's generated content will be. </a:t>
            </a:r>
            <a:endParaRPr lang="en-US"/>
          </a:p>
          <a:p>
            <a:r>
              <a:rPr lang="en-US"/>
              <a:t>For instance, a higher temperature value (e.g., 1.0) encourages more exploration, while a lower value (closer to 0) produces more deterministic results.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descr="Screenshot 2024-07-09 101027"/>
          <p:cNvPicPr>
            <a:picLocks noChangeAspect="1"/>
          </p:cNvPicPr>
          <p:nvPr/>
        </p:nvPicPr>
        <p:blipFill>
          <a:blip r:embed="rId1"/>
          <a:stretch>
            <a:fillRect/>
          </a:stretch>
        </p:blipFill>
        <p:spPr>
          <a:xfrm>
            <a:off x="2626995" y="0"/>
            <a:ext cx="693801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a:t>
            </a:r>
            <a:endParaRPr lang="en-US"/>
          </a:p>
          <a:p>
            <a:pPr marL="0" indent="0">
              <a:buNone/>
            </a:pPr>
            <a:r>
              <a:rPr lang="en-US">
                <a:sym typeface="+mn-ea"/>
              </a:rPr>
              <a:t>https://creativecommons.org/licenses/by-sa/2.0/legalcode</a:t>
            </a:r>
            <a:endParaRPr lang="en-US"/>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7889875" y="519430"/>
            <a:ext cx="3895725" cy="5524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Prompt Engineering</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What is Prompt engineering?</a:t>
            </a:r>
            <a:endParaRPr lang="en-US"/>
          </a:p>
        </p:txBody>
      </p:sp>
      <p:sp>
        <p:nvSpPr>
          <p:cNvPr id="5" name="Content Placeholder 4"/>
          <p:cNvSpPr>
            <a:spLocks noGrp="1"/>
          </p:cNvSpPr>
          <p:nvPr>
            <p:ph idx="1"/>
          </p:nvPr>
        </p:nvSpPr>
        <p:spPr/>
        <p:txBody>
          <a:bodyPr/>
          <a:p>
            <a:r>
              <a:rPr lang="en-US" sz="3200"/>
              <a:t>Prompt engineering is the process of refining prompts for generative AI services to create text or images. </a:t>
            </a:r>
            <a:endParaRPr lang="en-US" sz="3200"/>
          </a:p>
          <a:p>
            <a:r>
              <a:rPr lang="en-US" sz="3200"/>
              <a:t>It involves writing, refining, and optimizing inputs to encourage these AI systems to generate specific, high-quality outputs. </a:t>
            </a:r>
            <a:endParaRPr lang="en-US" sz="3200"/>
          </a:p>
          <a:p>
            <a:r>
              <a:rPr lang="en-US" sz="3200"/>
              <a:t>By crafting thoughtful prompts, prompt engineers help these models better comprehend and respond to a wide range of queries, from simple to highly technical ones. </a:t>
            </a:r>
            <a:endParaRPr lang="en-US" sz="3200"/>
          </a:p>
          <a:p>
            <a:pPr marL="0" indent="0">
              <a:buNone/>
            </a:pPr>
            <a:endParaRPr lang="en-US" sz="3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 Engeering workflow </a:t>
            </a:r>
            <a:endParaRPr lang="en-US"/>
          </a:p>
        </p:txBody>
      </p:sp>
      <p:pic>
        <p:nvPicPr>
          <p:cNvPr id="32" name="Picture 31" descr="Screenshot 2024-07-09 151015"/>
          <p:cNvPicPr>
            <a:picLocks noChangeAspect="1"/>
          </p:cNvPicPr>
          <p:nvPr/>
        </p:nvPicPr>
        <p:blipFill>
          <a:blip r:embed="rId1"/>
          <a:srcRect t="16447"/>
          <a:stretch>
            <a:fillRect/>
          </a:stretch>
        </p:blipFill>
        <p:spPr>
          <a:xfrm>
            <a:off x="292100" y="2522855"/>
            <a:ext cx="11725275" cy="42259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Tools to improve performance</a:t>
            </a:r>
            <a:endParaRPr lang="en-US"/>
          </a:p>
        </p:txBody>
      </p:sp>
      <p:sp>
        <p:nvSpPr>
          <p:cNvPr id="3" name="Content Placeholder 2"/>
          <p:cNvSpPr>
            <a:spLocks noGrp="1"/>
          </p:cNvSpPr>
          <p:nvPr>
            <p:ph idx="1"/>
          </p:nvPr>
        </p:nvSpPr>
        <p:spPr/>
        <p:txBody>
          <a:bodyPr/>
          <a:p>
            <a:r>
              <a:rPr lang="en-US"/>
              <a:t>Building Generative AI is a highly empirical (experimental) process – we repeatedly find and fix mistakes</a:t>
            </a:r>
            <a:endParaRPr lang="en-US"/>
          </a:p>
        </p:txBody>
      </p:sp>
      <p:pic>
        <p:nvPicPr>
          <p:cNvPr id="4" name="Picture 3"/>
          <p:cNvPicPr>
            <a:picLocks noChangeAspect="1"/>
          </p:cNvPicPr>
          <p:nvPr/>
        </p:nvPicPr>
        <p:blipFill>
          <a:blip r:embed="rId1"/>
          <a:stretch>
            <a:fillRect/>
          </a:stretch>
        </p:blipFill>
        <p:spPr>
          <a:xfrm>
            <a:off x="3787775" y="3062605"/>
            <a:ext cx="4057650" cy="3114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Experiment and iterate</a:t>
            </a:r>
            <a:endParaRPr lang="en-US"/>
          </a:p>
        </p:txBody>
      </p:sp>
      <p:sp>
        <p:nvSpPr>
          <p:cNvPr id="3" name="Content Placeholder 2"/>
          <p:cNvSpPr>
            <a:spLocks noGrp="1"/>
          </p:cNvSpPr>
          <p:nvPr>
            <p:ph idx="1"/>
          </p:nvPr>
        </p:nvSpPr>
        <p:spPr/>
        <p:txBody>
          <a:bodyPr/>
          <a:p>
            <a:r>
              <a:rPr lang="en-US"/>
              <a:t>No perfect prompt for every person or situation!</a:t>
            </a:r>
            <a:endParaRPr lang="en-US"/>
          </a:p>
          <a:p>
            <a:r>
              <a:rPr lang="en-US"/>
              <a:t>Instead, better to develop process for improving prompts through iteration</a:t>
            </a:r>
            <a:endParaRPr lang="en-US"/>
          </a:p>
        </p:txBody>
      </p:sp>
      <p:pic>
        <p:nvPicPr>
          <p:cNvPr id="4" name="Picture 3"/>
          <p:cNvPicPr>
            <a:picLocks noChangeAspect="1"/>
          </p:cNvPicPr>
          <p:nvPr/>
        </p:nvPicPr>
        <p:blipFill>
          <a:blip r:embed="rId1"/>
          <a:stretch>
            <a:fillRect/>
          </a:stretch>
        </p:blipFill>
        <p:spPr>
          <a:xfrm>
            <a:off x="1042670" y="3593465"/>
            <a:ext cx="10215245" cy="26562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Iterative process</a:t>
            </a:r>
            <a:endParaRPr lang="en-US"/>
          </a:p>
        </p:txBody>
      </p:sp>
      <p:sp>
        <p:nvSpPr>
          <p:cNvPr id="3" name="Content Placeholder 2"/>
          <p:cNvSpPr>
            <a:spLocks noGrp="1"/>
          </p:cNvSpPr>
          <p:nvPr>
            <p:ph idx="1"/>
          </p:nvPr>
        </p:nvSpPr>
        <p:spPr/>
        <p:txBody>
          <a:bodyPr>
            <a:normAutofit lnSpcReduction="10000"/>
          </a:bodyPr>
          <a:p>
            <a:r>
              <a:rPr lang="en-US"/>
              <a:t>try something</a:t>
            </a:r>
            <a:endParaRPr lang="en-US"/>
          </a:p>
          <a:p>
            <a:r>
              <a:rPr lang="en-US"/>
              <a:t>analyze the result (good, bad)</a:t>
            </a:r>
            <a:endParaRPr lang="en-US"/>
          </a:p>
          <a:p>
            <a:r>
              <a:rPr lang="en-US"/>
              <a:t>clarify instructions, give more time to think </a:t>
            </a:r>
            <a:endParaRPr lang="en-US"/>
          </a:p>
          <a:p>
            <a:r>
              <a:rPr lang="en-US"/>
              <a:t>refine prompots with a batch of examples</a:t>
            </a:r>
            <a:endParaRPr lang="en-US"/>
          </a:p>
          <a:p>
            <a:endParaRPr lang="en-US"/>
          </a:p>
          <a:p>
            <a:r>
              <a:rPr lang="en-US"/>
              <a:t>tips:</a:t>
            </a:r>
            <a:endParaRPr lang="en-US"/>
          </a:p>
          <a:p>
            <a:pPr lvl="1"/>
            <a:r>
              <a:rPr lang="en-US"/>
              <a:t>do not overthink about the intial promp</a:t>
            </a:r>
            <a:endParaRPr lang="en-US"/>
          </a:p>
          <a:p>
            <a:pPr lvl="2"/>
            <a:r>
              <a:rPr lang="en-US" sz="2000"/>
              <a:t>just try something and improve </a:t>
            </a:r>
            <a:r>
              <a:rPr lang="en-US"/>
              <a:t> </a:t>
            </a:r>
            <a:endParaRPr lang="en-US"/>
          </a:p>
          <a:p>
            <a:pPr lvl="1"/>
            <a:r>
              <a:rPr lang="en-US">
                <a:sym typeface="+mn-ea"/>
              </a:rPr>
              <a:t>be clear and specifc </a:t>
            </a:r>
            <a:endParaRPr lang="en-US"/>
          </a:p>
          <a:p>
            <a:pPr lvl="1"/>
            <a:r>
              <a:rPr lang="en-US">
                <a:sym typeface="+mn-ea"/>
              </a:rPr>
              <a:t>analyze why result is not good</a:t>
            </a:r>
            <a:endParaRPr lang="en-US"/>
          </a:p>
          <a:p>
            <a:pPr lvl="1"/>
            <a:endParaRPr lang="en-US"/>
          </a:p>
        </p:txBody>
      </p:sp>
      <p:pic>
        <p:nvPicPr>
          <p:cNvPr id="14" name="Picture 13" descr="Screenshot 2024-07-09 100900"/>
          <p:cNvPicPr>
            <a:picLocks noChangeAspect="1"/>
          </p:cNvPicPr>
          <p:nvPr/>
        </p:nvPicPr>
        <p:blipFill>
          <a:blip r:embed="rId1"/>
          <a:srcRect b="38440"/>
          <a:stretch>
            <a:fillRect/>
          </a:stretch>
        </p:blipFill>
        <p:spPr>
          <a:xfrm>
            <a:off x="7479030" y="2187575"/>
            <a:ext cx="4361815" cy="25952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Tips for prompting</a:t>
            </a:r>
            <a:endParaRPr lang="en-US"/>
          </a:p>
        </p:txBody>
      </p:sp>
      <p:sp>
        <p:nvSpPr>
          <p:cNvPr id="3" name="Content Placeholder 2"/>
          <p:cNvSpPr>
            <a:spLocks noGrp="1"/>
          </p:cNvSpPr>
          <p:nvPr>
            <p:ph idx="1"/>
          </p:nvPr>
        </p:nvSpPr>
        <p:spPr/>
        <p:txBody>
          <a:bodyPr/>
          <a:p>
            <a:r>
              <a:rPr lang="en-US"/>
              <a:t>Be detailed and specific</a:t>
            </a:r>
            <a:endParaRPr lang="en-US"/>
          </a:p>
          <a:p>
            <a:r>
              <a:rPr lang="en-US"/>
              <a:t>Guide the model to think through its answer</a:t>
            </a:r>
            <a:endParaRPr lang="en-US"/>
          </a:p>
          <a:p>
            <a:r>
              <a:rPr lang="en-US"/>
              <a:t>Experiment and iterate</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Be detailed and specific </a:t>
            </a:r>
            <a:endParaRPr lang="en-US"/>
          </a:p>
        </p:txBody>
      </p:sp>
      <p:sp>
        <p:nvSpPr>
          <p:cNvPr id="3" name="Content Placeholder 2"/>
          <p:cNvSpPr>
            <a:spLocks noGrp="1"/>
          </p:cNvSpPr>
          <p:nvPr>
            <p:ph idx="1"/>
          </p:nvPr>
        </p:nvSpPr>
        <p:spPr/>
        <p:txBody>
          <a:bodyPr/>
          <a:p>
            <a:r>
              <a:rPr lang="en-US"/>
              <a:t>Give sufficient context for LLM to complete the task</a:t>
            </a:r>
            <a:endParaRPr lang="en-US"/>
          </a:p>
          <a:p>
            <a:r>
              <a:rPr lang="en-US"/>
              <a:t>Describe the desired task in detail</a:t>
            </a:r>
            <a:endParaRPr lang="en-US"/>
          </a:p>
        </p:txBody>
      </p:sp>
      <p:sp>
        <p:nvSpPr>
          <p:cNvPr id="4" name="Text Box 3"/>
          <p:cNvSpPr txBox="1"/>
          <p:nvPr/>
        </p:nvSpPr>
        <p:spPr>
          <a:xfrm>
            <a:off x="931545" y="3202940"/>
            <a:ext cx="10811510" cy="3107690"/>
          </a:xfrm>
          <a:prstGeom prst="rect">
            <a:avLst/>
          </a:prstGeom>
          <a:solidFill>
            <a:schemeClr val="bg1">
              <a:lumMod val="65000"/>
            </a:schemeClr>
          </a:solidFill>
        </p:spPr>
        <p:txBody>
          <a:bodyPr wrap="square" rtlCol="0" anchor="t">
            <a:spAutoFit/>
          </a:bodyPr>
          <a:p>
            <a:r>
              <a:rPr lang="en-US" sz="2800"/>
              <a:t>Help me write an email asking to be assigned to the legal documents project. </a:t>
            </a:r>
            <a:endParaRPr lang="en-US" sz="2800"/>
          </a:p>
          <a:p>
            <a:r>
              <a:rPr lang="en-US" sz="2800"/>
              <a:t>I’m applying for a job on the legal documents project, which will </a:t>
            </a:r>
            <a:endParaRPr lang="en-US" sz="2800"/>
          </a:p>
          <a:p>
            <a:r>
              <a:rPr lang="en-US" sz="2800"/>
              <a:t>check legal documents using LLMs. I have ample experience </a:t>
            </a:r>
            <a:endParaRPr lang="en-US" sz="2800"/>
          </a:p>
          <a:p>
            <a:r>
              <a:rPr lang="en-US" sz="2800"/>
              <a:t>prompting LLMs to generate accurate text in a professional tone.</a:t>
            </a:r>
            <a:endParaRPr lang="en-US" sz="2800"/>
          </a:p>
          <a:p>
            <a:r>
              <a:rPr lang="en-US" sz="2800"/>
              <a:t>Write a paragraph of text explaining why my background makes me a strong candidate to this project and advocate for my candidacy.</a:t>
            </a:r>
            <a:endParaRPr lang="en-US" sz="2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Guide the model to think through its answer</a:t>
            </a:r>
            <a:endParaRPr lang="en-US"/>
          </a:p>
        </p:txBody>
      </p:sp>
      <p:sp>
        <p:nvSpPr>
          <p:cNvPr id="3" name="Content Placeholder 2"/>
          <p:cNvSpPr>
            <a:spLocks noGrp="1"/>
          </p:cNvSpPr>
          <p:nvPr>
            <p:ph idx="1"/>
          </p:nvPr>
        </p:nvSpPr>
        <p:spPr>
          <a:xfrm>
            <a:off x="838200" y="1376680"/>
            <a:ext cx="10515600" cy="4800600"/>
          </a:xfrm>
        </p:spPr>
        <p:txBody>
          <a:bodyPr/>
          <a:p>
            <a:r>
              <a:rPr lang="en-US"/>
              <a:t>Brainstorm 5 names for a new cat toy.</a:t>
            </a:r>
            <a:endParaRPr lang="en-US"/>
          </a:p>
          <a:p>
            <a:pPr lvl="1"/>
            <a:r>
              <a:rPr lang="en-US"/>
              <a:t>Step 1: Come up with 5 fun, joyful words that relate to cats.</a:t>
            </a:r>
            <a:endParaRPr lang="en-US"/>
          </a:p>
          <a:p>
            <a:pPr lvl="1"/>
            <a:r>
              <a:rPr lang="en-US"/>
              <a:t>Step 2: For each word, come up with a rhyming name for a toy.</a:t>
            </a:r>
            <a:endParaRPr lang="en-US"/>
          </a:p>
          <a:p>
            <a:pPr lvl="1"/>
            <a:r>
              <a:rPr lang="en-US"/>
              <a:t>Step 3: For each toy name, add a fun, relevant emoji. </a:t>
            </a:r>
            <a:endParaRPr lang="en-US"/>
          </a:p>
        </p:txBody>
      </p:sp>
      <p:pic>
        <p:nvPicPr>
          <p:cNvPr id="4" name="Picture 3"/>
          <p:cNvPicPr>
            <a:picLocks noChangeAspect="1"/>
          </p:cNvPicPr>
          <p:nvPr/>
        </p:nvPicPr>
        <p:blipFill>
          <a:blip r:embed="rId1"/>
          <a:stretch>
            <a:fillRect/>
          </a:stretch>
        </p:blipFill>
        <p:spPr>
          <a:xfrm>
            <a:off x="955675" y="3355340"/>
            <a:ext cx="9509125" cy="35026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 Engineering Principles </a:t>
            </a:r>
            <a:endParaRPr lang="en-US"/>
          </a:p>
        </p:txBody>
      </p:sp>
      <p:sp>
        <p:nvSpPr>
          <p:cNvPr id="3" name="Content Placeholder 2"/>
          <p:cNvSpPr>
            <a:spLocks noGrp="1"/>
          </p:cNvSpPr>
          <p:nvPr>
            <p:ph idx="1"/>
          </p:nvPr>
        </p:nvSpPr>
        <p:spPr/>
        <p:txBody>
          <a:bodyPr/>
          <a:p>
            <a:r>
              <a:rPr lang="en-US"/>
              <a:t>Principles:</a:t>
            </a:r>
            <a:endParaRPr lang="en-US"/>
          </a:p>
          <a:p>
            <a:pPr lvl="1"/>
            <a:r>
              <a:rPr lang="en-US"/>
              <a:t>Write clear and specific instructions.</a:t>
            </a:r>
            <a:endParaRPr lang="en-US"/>
          </a:p>
          <a:p>
            <a:pPr lvl="1"/>
            <a:r>
              <a:rPr lang="en-US"/>
              <a:t>Give the model time to “think.”</a:t>
            </a:r>
            <a:endParaRPr lang="en-US"/>
          </a:p>
          <a:p>
            <a:endParaRPr lang="en-US"/>
          </a:p>
          <a:p>
            <a:r>
              <a:rPr lang="en-US"/>
              <a:t>Iterative prompt development </a:t>
            </a:r>
            <a:endParaRPr lang="en-US"/>
          </a:p>
          <a:p>
            <a:endParaRPr lang="en-US"/>
          </a:p>
          <a:p>
            <a:r>
              <a:rPr lang="en-US"/>
              <a:t>Capabilities: Summarizing, Inferring, Transforming, Expanding.</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Prompts Engineering</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Principles of prompting </a:t>
            </a:r>
            <a:endParaRPr lang="en-US"/>
          </a:p>
        </p:txBody>
      </p:sp>
      <p:sp>
        <p:nvSpPr>
          <p:cNvPr id="3" name="Content Placeholder 2"/>
          <p:cNvSpPr>
            <a:spLocks noGrp="1"/>
          </p:cNvSpPr>
          <p:nvPr>
            <p:ph idx="1"/>
          </p:nvPr>
        </p:nvSpPr>
        <p:spPr/>
        <p:txBody>
          <a:bodyPr/>
          <a:p>
            <a:r>
              <a:rPr lang="en-US"/>
              <a:t>Principle 1</a:t>
            </a:r>
            <a:endParaRPr lang="en-US"/>
          </a:p>
          <a:p>
            <a:pPr lvl="1"/>
            <a:r>
              <a:rPr lang="en-US"/>
              <a:t>write clear and specifc instrcutions </a:t>
            </a:r>
            <a:endParaRPr lang="en-US"/>
          </a:p>
          <a:p>
            <a:pPr lvl="2"/>
            <a:r>
              <a:rPr lang="en-US"/>
              <a:t>clear </a:t>
            </a:r>
            <a:r>
              <a:rPr lang="en-US">
                <a:latin typeface="Arial" panose="020B0604020202020204" pitchFamily="34" charset="0"/>
                <a:cs typeface="Arial" panose="020B0604020202020204" pitchFamily="34" charset="0"/>
              </a:rPr>
              <a:t>≠ short </a:t>
            </a:r>
            <a:endParaRPr lang="en-US">
              <a:latin typeface="Arial" panose="020B0604020202020204" pitchFamily="34" charset="0"/>
              <a:cs typeface="Arial" panose="020B0604020202020204" pitchFamily="34" charset="0"/>
            </a:endParaRPr>
          </a:p>
          <a:p>
            <a:pPr lvl="0"/>
            <a:r>
              <a:rPr lang="en-US">
                <a:sym typeface="+mn-ea"/>
              </a:rPr>
              <a:t>Principle 2</a:t>
            </a:r>
            <a:endParaRPr lang="en-US">
              <a:sym typeface="+mn-ea"/>
            </a:endParaRPr>
          </a:p>
          <a:p>
            <a:pPr lvl="1"/>
            <a:r>
              <a:rPr lang="en-US" sz="2400">
                <a:sym typeface="+mn-ea"/>
              </a:rPr>
              <a:t>give the model time to think </a:t>
            </a:r>
            <a:endParaRPr lang="en-US">
              <a:latin typeface="Arial" panose="020B0604020202020204" pitchFamily="34" charset="0"/>
              <a:cs typeface="Arial" panose="020B0604020202020204" pitchFamily="34" charset="0"/>
            </a:endParaRPr>
          </a:p>
          <a:p>
            <a:pPr lvl="1"/>
            <a:endParaRPr lang="en-US">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clear instructions </a:t>
            </a:r>
            <a:endParaRPr lang="en-US"/>
          </a:p>
        </p:txBody>
      </p:sp>
      <p:sp>
        <p:nvSpPr>
          <p:cNvPr id="3" name="Content Placeholder 2"/>
          <p:cNvSpPr>
            <a:spLocks noGrp="1"/>
          </p:cNvSpPr>
          <p:nvPr>
            <p:ph idx="1"/>
          </p:nvPr>
        </p:nvSpPr>
        <p:spPr/>
        <p:txBody>
          <a:bodyPr/>
          <a:p>
            <a:r>
              <a:rPr lang="en-US"/>
              <a:t>use delimters </a:t>
            </a:r>
            <a:endParaRPr lang="en-US"/>
          </a:p>
          <a:p>
            <a:pPr lvl="1"/>
            <a:r>
              <a:rPr lang="en-US"/>
              <a:t>triple quotes: “””</a:t>
            </a:r>
            <a:endParaRPr lang="en-US"/>
          </a:p>
          <a:p>
            <a:pPr lvl="1"/>
            <a:r>
              <a:rPr lang="en-US"/>
              <a:t>triple backticks: ```</a:t>
            </a:r>
            <a:endParaRPr lang="en-US"/>
          </a:p>
          <a:p>
            <a:pPr lvl="1"/>
            <a:r>
              <a:rPr lang="en-US"/>
              <a:t>triple dashes: ---</a:t>
            </a:r>
            <a:endParaRPr lang="en-US"/>
          </a:p>
          <a:p>
            <a:pPr lvl="1"/>
            <a:r>
              <a:rPr lang="en-US"/>
              <a:t>angle brackets: &lt;&gt;</a:t>
            </a:r>
            <a:endParaRPr lang="en-US"/>
          </a:p>
          <a:p>
            <a:pPr lvl="1"/>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Prompt example </a:t>
            </a:r>
            <a:endParaRPr lang="en-US"/>
          </a:p>
        </p:txBody>
      </p:sp>
      <p:pic>
        <p:nvPicPr>
          <p:cNvPr id="4" name="Content Placeholder 3"/>
          <p:cNvPicPr>
            <a:picLocks noChangeAspect="1"/>
          </p:cNvPicPr>
          <p:nvPr>
            <p:ph idx="1"/>
          </p:nvPr>
        </p:nvPicPr>
        <p:blipFill>
          <a:blip r:embed="rId1"/>
          <a:stretch>
            <a:fillRect/>
          </a:stretch>
        </p:blipFill>
        <p:spPr>
          <a:xfrm>
            <a:off x="838200" y="1841500"/>
            <a:ext cx="10515600" cy="43186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In-context learning (ICL) - zero shot inference</a:t>
            </a:r>
            <a:endParaRPr lang="en-US"/>
          </a:p>
        </p:txBody>
      </p:sp>
      <p:pic>
        <p:nvPicPr>
          <p:cNvPr id="4" name="Content Placeholder 3"/>
          <p:cNvPicPr>
            <a:picLocks noChangeAspect="1"/>
          </p:cNvPicPr>
          <p:nvPr>
            <p:ph idx="1"/>
          </p:nvPr>
        </p:nvPicPr>
        <p:blipFill>
          <a:blip r:embed="rId1"/>
          <a:stretch>
            <a:fillRect/>
          </a:stretch>
        </p:blipFill>
        <p:spPr>
          <a:xfrm>
            <a:off x="770890" y="1546860"/>
            <a:ext cx="10515600" cy="2707640"/>
          </a:xfrm>
          <a:prstGeom prst="rect">
            <a:avLst/>
          </a:prstGeom>
        </p:spPr>
      </p:pic>
      <p:pic>
        <p:nvPicPr>
          <p:cNvPr id="5" name="Picture 4"/>
          <p:cNvPicPr>
            <a:picLocks noChangeAspect="1"/>
          </p:cNvPicPr>
          <p:nvPr/>
        </p:nvPicPr>
        <p:blipFill>
          <a:blip r:embed="rId2"/>
          <a:stretch>
            <a:fillRect/>
          </a:stretch>
        </p:blipFill>
        <p:spPr>
          <a:xfrm>
            <a:off x="770890" y="4423410"/>
            <a:ext cx="10409555" cy="1910080"/>
          </a:xfrm>
          <a:prstGeom prst="rect">
            <a:avLst/>
          </a:prstGeom>
        </p:spPr>
      </p:pic>
      <p:sp>
        <p:nvSpPr>
          <p:cNvPr id="3" name="Text Box 2"/>
          <p:cNvSpPr txBox="1"/>
          <p:nvPr/>
        </p:nvSpPr>
        <p:spPr>
          <a:xfrm>
            <a:off x="838200" y="6264910"/>
            <a:ext cx="4064000" cy="368300"/>
          </a:xfrm>
          <a:prstGeom prst="rect">
            <a:avLst/>
          </a:prstGeom>
          <a:noFill/>
          <a:ln>
            <a:solidFill>
              <a:schemeClr val="tx1"/>
            </a:solidFill>
          </a:ln>
        </p:spPr>
        <p:txBody>
          <a:bodyPr wrap="square" rtlCol="0">
            <a:spAutoFit/>
          </a:bodyPr>
          <a:p>
            <a:r>
              <a:rPr lang="en-US"/>
              <a:t>notice the impact of model size</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In-context learning (ICL) - one shots inference</a:t>
            </a:r>
            <a:endParaRPr lang="en-US"/>
          </a:p>
        </p:txBody>
      </p:sp>
      <p:pic>
        <p:nvPicPr>
          <p:cNvPr id="4" name="Content Placeholder 3"/>
          <p:cNvPicPr>
            <a:picLocks noChangeAspect="1"/>
          </p:cNvPicPr>
          <p:nvPr>
            <p:ph idx="1"/>
          </p:nvPr>
        </p:nvPicPr>
        <p:blipFill>
          <a:blip r:embed="rId1"/>
          <a:srcRect b="14465"/>
          <a:stretch>
            <a:fillRect/>
          </a:stretch>
        </p:blipFill>
        <p:spPr>
          <a:xfrm>
            <a:off x="838200" y="2078355"/>
            <a:ext cx="10515600" cy="3289300"/>
          </a:xfrm>
          <a:prstGeom prst="rect">
            <a:avLst/>
          </a:prstGeom>
        </p:spPr>
      </p:pic>
      <p:sp>
        <p:nvSpPr>
          <p:cNvPr id="3" name="Text Box 2"/>
          <p:cNvSpPr txBox="1"/>
          <p:nvPr/>
        </p:nvSpPr>
        <p:spPr>
          <a:xfrm>
            <a:off x="838200" y="6264910"/>
            <a:ext cx="9685020" cy="368300"/>
          </a:xfrm>
          <a:prstGeom prst="rect">
            <a:avLst/>
          </a:prstGeom>
          <a:noFill/>
          <a:ln>
            <a:solidFill>
              <a:schemeClr val="tx1"/>
            </a:solidFill>
          </a:ln>
        </p:spPr>
        <p:txBody>
          <a:bodyPr wrap="square" rtlCol="0">
            <a:spAutoFit/>
          </a:bodyPr>
          <a:p>
            <a:r>
              <a:rPr lang="en-US"/>
              <a:t>notice the impact of model size: the output of the small model with </a:t>
            </a:r>
            <a:r>
              <a:rPr lang="en-US">
                <a:sym typeface="+mn-ea"/>
              </a:rPr>
              <a:t>one </a:t>
            </a:r>
            <a:r>
              <a:rPr lang="en-US"/>
              <a:t>shot learning is good! </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In-context learning (ICL) - few shots inference</a:t>
            </a:r>
            <a:endParaRPr lang="en-US"/>
          </a:p>
        </p:txBody>
      </p:sp>
      <p:pic>
        <p:nvPicPr>
          <p:cNvPr id="4" name="Content Placeholder 3"/>
          <p:cNvPicPr>
            <a:picLocks noChangeAspect="1"/>
          </p:cNvPicPr>
          <p:nvPr>
            <p:ph idx="1"/>
          </p:nvPr>
        </p:nvPicPr>
        <p:blipFill>
          <a:blip r:embed="rId1"/>
          <a:stretch>
            <a:fillRect/>
          </a:stretch>
        </p:blipFill>
        <p:spPr>
          <a:xfrm>
            <a:off x="960755" y="1825625"/>
            <a:ext cx="10269220" cy="4351655"/>
          </a:xfrm>
          <a:prstGeom prst="rect">
            <a:avLst/>
          </a:prstGeom>
        </p:spPr>
      </p:pic>
      <p:sp>
        <p:nvSpPr>
          <p:cNvPr id="3" name="Text Box 2"/>
          <p:cNvSpPr txBox="1"/>
          <p:nvPr/>
        </p:nvSpPr>
        <p:spPr>
          <a:xfrm>
            <a:off x="838200" y="6264910"/>
            <a:ext cx="9685020" cy="368300"/>
          </a:xfrm>
          <a:prstGeom prst="rect">
            <a:avLst/>
          </a:prstGeom>
          <a:noFill/>
          <a:ln>
            <a:solidFill>
              <a:schemeClr val="tx1"/>
            </a:solidFill>
          </a:ln>
        </p:spPr>
        <p:txBody>
          <a:bodyPr wrap="square" rtlCol="0">
            <a:spAutoFit/>
          </a:bodyPr>
          <a:p>
            <a:r>
              <a:rPr lang="en-US"/>
              <a:t>notice the impact of model size: the output of the small model with </a:t>
            </a:r>
            <a:r>
              <a:rPr lang="en-US">
                <a:sym typeface="+mn-ea"/>
              </a:rPr>
              <a:t>few </a:t>
            </a:r>
            <a:r>
              <a:rPr lang="en-US"/>
              <a:t>shots learning is good! </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Summary of in-context learning (ICL)</a:t>
            </a:r>
            <a:endParaRPr lang="en-US"/>
          </a:p>
        </p:txBody>
      </p:sp>
      <p:pic>
        <p:nvPicPr>
          <p:cNvPr id="4" name="Content Placeholder 3"/>
          <p:cNvPicPr>
            <a:picLocks noChangeAspect="1"/>
          </p:cNvPicPr>
          <p:nvPr>
            <p:ph idx="1"/>
          </p:nvPr>
        </p:nvPicPr>
        <p:blipFill>
          <a:blip r:embed="rId1"/>
          <a:stretch>
            <a:fillRect/>
          </a:stretch>
        </p:blipFill>
        <p:spPr>
          <a:xfrm>
            <a:off x="873125" y="1825625"/>
            <a:ext cx="10444480" cy="4351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1184255" cy="1325880"/>
          </a:xfrm>
        </p:spPr>
        <p:txBody>
          <a:bodyPr>
            <a:normAutofit fontScale="90000"/>
          </a:bodyPr>
          <a:p>
            <a:r>
              <a:rPr lang="en-US"/>
              <a:t>LLMs can struggle with complex reasoning problems</a:t>
            </a:r>
            <a:endParaRPr lang="en-US"/>
          </a:p>
        </p:txBody>
      </p:sp>
      <p:pic>
        <p:nvPicPr>
          <p:cNvPr id="4" name="Content Placeholder 3"/>
          <p:cNvPicPr>
            <a:picLocks noChangeAspect="1"/>
          </p:cNvPicPr>
          <p:nvPr>
            <p:ph idx="1"/>
          </p:nvPr>
        </p:nvPicPr>
        <p:blipFill>
          <a:blip r:embed="rId1"/>
          <a:stretch>
            <a:fillRect/>
          </a:stretch>
        </p:blipFill>
        <p:spPr>
          <a:xfrm>
            <a:off x="838200" y="1950085"/>
            <a:ext cx="10515600" cy="41021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Humans take a step-by-step approach to solving </a:t>
            </a:r>
            <a:br>
              <a:rPr lang="en-US"/>
            </a:br>
            <a:r>
              <a:rPr lang="en-US"/>
              <a:t>complex problems</a:t>
            </a:r>
            <a:endParaRPr lang="en-US"/>
          </a:p>
        </p:txBody>
      </p:sp>
      <p:pic>
        <p:nvPicPr>
          <p:cNvPr id="4" name="Content Placeholder 3"/>
          <p:cNvPicPr>
            <a:picLocks noChangeAspect="1"/>
          </p:cNvPicPr>
          <p:nvPr>
            <p:ph idx="1"/>
          </p:nvPr>
        </p:nvPicPr>
        <p:blipFill>
          <a:blip r:embed="rId1"/>
          <a:stretch>
            <a:fillRect/>
          </a:stretch>
        </p:blipFill>
        <p:spPr>
          <a:xfrm>
            <a:off x="838200" y="2209165"/>
            <a:ext cx="10515600" cy="35839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Chain-of-Thought Prompting can help LLMs reason</a:t>
            </a:r>
            <a:endParaRPr lang="en-US"/>
          </a:p>
        </p:txBody>
      </p:sp>
      <p:pic>
        <p:nvPicPr>
          <p:cNvPr id="4" name="Content Placeholder 3"/>
          <p:cNvPicPr>
            <a:picLocks noChangeAspect="1"/>
          </p:cNvPicPr>
          <p:nvPr>
            <p:ph idx="1"/>
          </p:nvPr>
        </p:nvPicPr>
        <p:blipFill>
          <a:blip r:embed="rId1"/>
          <a:stretch>
            <a:fillRect/>
          </a:stretch>
        </p:blipFill>
        <p:spPr>
          <a:xfrm>
            <a:off x="838200" y="1830705"/>
            <a:ext cx="10515600" cy="43402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Prompts and completions</a:t>
            </a:r>
            <a:endParaRPr lang="en-US"/>
          </a:p>
        </p:txBody>
      </p:sp>
      <p:pic>
        <p:nvPicPr>
          <p:cNvPr id="4" name="Content Placeholder 3"/>
          <p:cNvPicPr>
            <a:picLocks noChangeAspect="1"/>
          </p:cNvPicPr>
          <p:nvPr>
            <p:ph idx="1"/>
          </p:nvPr>
        </p:nvPicPr>
        <p:blipFill>
          <a:blip r:embed="rId1"/>
          <a:stretch>
            <a:fillRect/>
          </a:stretch>
        </p:blipFill>
        <p:spPr>
          <a:xfrm>
            <a:off x="838200" y="1869440"/>
            <a:ext cx="10515600" cy="42627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Chain-of-Thought Prompting can help LLMs reason</a:t>
            </a:r>
            <a:endParaRPr lang="en-US"/>
          </a:p>
        </p:txBody>
      </p:sp>
      <p:pic>
        <p:nvPicPr>
          <p:cNvPr id="4" name="Content Placeholder 3"/>
          <p:cNvPicPr>
            <a:picLocks noChangeAspect="1"/>
          </p:cNvPicPr>
          <p:nvPr>
            <p:ph idx="1"/>
          </p:nvPr>
        </p:nvPicPr>
        <p:blipFill>
          <a:blip r:embed="rId1"/>
          <a:stretch>
            <a:fillRect/>
          </a:stretch>
        </p:blipFill>
        <p:spPr>
          <a:xfrm>
            <a:off x="838200" y="2167255"/>
            <a:ext cx="10515600" cy="36671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LLMs can struggle with mathematics</a:t>
            </a:r>
            <a:endParaRPr lang="en-US"/>
          </a:p>
        </p:txBody>
      </p:sp>
      <p:pic>
        <p:nvPicPr>
          <p:cNvPr id="4" name="Content Placeholder 3"/>
          <p:cNvPicPr>
            <a:picLocks noChangeAspect="1"/>
          </p:cNvPicPr>
          <p:nvPr>
            <p:ph idx="1"/>
          </p:nvPr>
        </p:nvPicPr>
        <p:blipFill>
          <a:blip r:embed="rId1"/>
          <a:stretch>
            <a:fillRect/>
          </a:stretch>
        </p:blipFill>
        <p:spPr>
          <a:xfrm>
            <a:off x="838200" y="2803525"/>
            <a:ext cx="10515600" cy="23952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Give the model time to think </a:t>
            </a:r>
            <a:endParaRPr lang="en-US"/>
          </a:p>
        </p:txBody>
      </p:sp>
      <p:sp>
        <p:nvSpPr>
          <p:cNvPr id="3" name="Content Placeholder 2"/>
          <p:cNvSpPr>
            <a:spLocks noGrp="1"/>
          </p:cNvSpPr>
          <p:nvPr>
            <p:ph idx="1"/>
          </p:nvPr>
        </p:nvSpPr>
        <p:spPr/>
        <p:txBody>
          <a:bodyPr/>
          <a:p>
            <a:r>
              <a:rPr lang="en-US"/>
              <a:t>Tactic1: specify steps to compete a task</a:t>
            </a:r>
            <a:endParaRPr lang="en-US"/>
          </a:p>
          <a:p>
            <a:pPr lvl="1"/>
            <a:r>
              <a:rPr lang="en-US" sz="2400"/>
              <a:t>step 1: ...</a:t>
            </a:r>
            <a:endParaRPr lang="en-US" sz="2400"/>
          </a:p>
          <a:p>
            <a:pPr lvl="1"/>
            <a:r>
              <a:rPr lang="en-US" sz="2400"/>
              <a:t>step 2: ...</a:t>
            </a:r>
            <a:endParaRPr lang="en-US" sz="2400"/>
          </a:p>
          <a:p>
            <a:pPr lvl="1"/>
            <a:r>
              <a:rPr lang="en-US"/>
              <a:t>step 3: ...</a:t>
            </a:r>
            <a:endParaRPr lang="en-US"/>
          </a:p>
          <a:p>
            <a:pPr lvl="1"/>
            <a:r>
              <a:rPr lang="en-US"/>
              <a:t>...</a:t>
            </a:r>
            <a:endParaRPr lang="en-US"/>
          </a:p>
          <a:p>
            <a:pPr lvl="1"/>
            <a:r>
              <a:rPr lang="en-US"/>
              <a:t>step N: ....</a:t>
            </a:r>
            <a:endParaRPr lang="en-US"/>
          </a:p>
          <a:p>
            <a:pPr lvl="0"/>
            <a:endParaRPr lang="en-US"/>
          </a:p>
          <a:p>
            <a:pPr lvl="0"/>
            <a:r>
              <a:rPr lang="en-US"/>
              <a:t>Tactic 2: instruct the model to work out its own solution before rushing to a conclusion  </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altLang="en-GB" sz="2000" b="1"/>
              <a:t> The goal of chain-of-thought prompting is to improve performance on difficult  reasoning tasks that language models tend to fail on. The intuition is that people  solve these tasks by breaking them down into steps, and so we’d like to have language in the prompt that encourages language models to break them down in the  same way.</a:t>
            </a:r>
            <a:endParaRPr lang="en-US" altLang="en-GB" sz="2000" b="1"/>
          </a:p>
        </p:txBody>
      </p:sp>
      <p:pic>
        <p:nvPicPr>
          <p:cNvPr id="4" name="Picture 3"/>
          <p:cNvPicPr>
            <a:picLocks noChangeAspect="1"/>
          </p:cNvPicPr>
          <p:nvPr/>
        </p:nvPicPr>
        <p:blipFill>
          <a:blip r:embed="rId1"/>
          <a:stretch>
            <a:fillRect/>
          </a:stretch>
        </p:blipFill>
        <p:spPr>
          <a:xfrm>
            <a:off x="1094740" y="1595755"/>
            <a:ext cx="8732520" cy="51054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281305" y="365125"/>
            <a:ext cx="11216005" cy="605218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a:t>
            </a:r>
            <a:endParaRPr lang="en-US"/>
          </a:p>
        </p:txBody>
      </p:sp>
      <p:sp>
        <p:nvSpPr>
          <p:cNvPr id="3" name="Content Placeholder 2"/>
          <p:cNvSpPr>
            <a:spLocks noGrp="1"/>
          </p:cNvSpPr>
          <p:nvPr>
            <p:ph idx="1"/>
          </p:nvPr>
        </p:nvSpPr>
        <p:spPr>
          <a:xfrm>
            <a:off x="407035" y="1825625"/>
            <a:ext cx="5417820" cy="4478020"/>
          </a:xfrm>
          <a:ln>
            <a:solidFill>
              <a:schemeClr val="tx1"/>
            </a:solidFill>
          </a:ln>
        </p:spPr>
        <p:txBody>
          <a:bodyPr>
            <a:noAutofit/>
          </a:bodyPr>
          <a:p>
            <a:pPr marL="0" indent="0">
              <a:buNone/>
            </a:pPr>
            <a:r>
              <a:rPr lang="en-US" sz="1400"/>
              <a:t>Determine if the student's solution is correct or not.</a:t>
            </a:r>
            <a:endParaRPr lang="en-US" sz="1400"/>
          </a:p>
          <a:p>
            <a:pPr marL="0" indent="0">
              <a:buNone/>
            </a:pPr>
            <a:r>
              <a:rPr lang="en-US" sz="1400"/>
              <a:t>Question:</a:t>
            </a:r>
            <a:endParaRPr lang="en-US" sz="1400"/>
          </a:p>
          <a:p>
            <a:pPr marL="0" indent="0">
              <a:buNone/>
            </a:pPr>
            <a:r>
              <a:rPr lang="en-US" sz="1400"/>
              <a:t>I'm building a solar power installation and I need \</a:t>
            </a:r>
            <a:endParaRPr lang="en-US" sz="1400"/>
          </a:p>
          <a:p>
            <a:pPr marL="0" indent="0">
              <a:buNone/>
            </a:pPr>
            <a:r>
              <a:rPr lang="en-US" sz="1400"/>
              <a:t> help working out the financials. </a:t>
            </a:r>
            <a:endParaRPr lang="en-US" sz="1400"/>
          </a:p>
          <a:p>
            <a:pPr marL="0" indent="0">
              <a:buNone/>
            </a:pPr>
            <a:r>
              <a:rPr lang="en-US" sz="1400"/>
              <a:t>- Land costs $100 / square foot</a:t>
            </a:r>
            <a:endParaRPr lang="en-US" sz="1400"/>
          </a:p>
          <a:p>
            <a:pPr marL="0" indent="0">
              <a:buNone/>
            </a:pPr>
            <a:r>
              <a:rPr lang="en-US" sz="1400"/>
              <a:t>- I can buy solar panels for $250 / square foot</a:t>
            </a:r>
            <a:endParaRPr lang="en-US" sz="1400"/>
          </a:p>
          <a:p>
            <a:pPr marL="0" indent="0">
              <a:buNone/>
            </a:pPr>
            <a:r>
              <a:rPr lang="en-US" sz="1400"/>
              <a:t>- I negotiated a contract for maintenance that will cost \ </a:t>
            </a:r>
            <a:endParaRPr lang="en-US" sz="1400"/>
          </a:p>
          <a:p>
            <a:pPr marL="0" indent="0">
              <a:buNone/>
            </a:pPr>
            <a:r>
              <a:rPr lang="en-US" sz="1400"/>
              <a:t>me a flat $100k per year, and an additional $10 / square \</a:t>
            </a:r>
            <a:endParaRPr lang="en-US" sz="1400"/>
          </a:p>
          <a:p>
            <a:pPr marL="0" indent="0">
              <a:buNone/>
            </a:pPr>
            <a:r>
              <a:rPr lang="en-US" sz="1400"/>
              <a:t>foot</a:t>
            </a:r>
            <a:endParaRPr lang="en-US" sz="1400"/>
          </a:p>
          <a:p>
            <a:pPr marL="0" indent="0">
              <a:buNone/>
            </a:pPr>
            <a:r>
              <a:rPr lang="en-US" sz="1400"/>
              <a:t>What is the total cost for the first year of operations </a:t>
            </a:r>
            <a:endParaRPr lang="en-US" sz="1400"/>
          </a:p>
          <a:p>
            <a:pPr marL="0" indent="0">
              <a:buNone/>
            </a:pPr>
            <a:r>
              <a:rPr lang="en-US" sz="1400"/>
              <a:t>as a function of the number of square feet.</a:t>
            </a:r>
            <a:endParaRPr lang="en-US" sz="1400"/>
          </a:p>
          <a:p>
            <a:pPr marL="0" indent="0">
              <a:buNone/>
            </a:pPr>
            <a:endParaRPr lang="en-US" sz="1400"/>
          </a:p>
        </p:txBody>
      </p:sp>
      <p:sp>
        <p:nvSpPr>
          <p:cNvPr id="4" name="Content Placeholder 2"/>
          <p:cNvSpPr>
            <a:spLocks noGrp="1"/>
          </p:cNvSpPr>
          <p:nvPr/>
        </p:nvSpPr>
        <p:spPr>
          <a:xfrm>
            <a:off x="6273800" y="1825625"/>
            <a:ext cx="5663565" cy="4478655"/>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Student's Solution:</a:t>
            </a:r>
            <a:endParaRPr lang="en-US" sz="1800"/>
          </a:p>
          <a:p>
            <a:pPr marL="0" indent="0">
              <a:buNone/>
            </a:pPr>
            <a:r>
              <a:rPr lang="en-US" sz="1800"/>
              <a:t>Let x be the size of the installation in square feet.</a:t>
            </a:r>
            <a:endParaRPr lang="en-US" sz="1800"/>
          </a:p>
          <a:p>
            <a:pPr marL="0" indent="0">
              <a:buNone/>
            </a:pPr>
            <a:r>
              <a:rPr lang="en-US" sz="1800"/>
              <a:t>Costs:</a:t>
            </a:r>
            <a:endParaRPr lang="en-US" sz="1800"/>
          </a:p>
          <a:p>
            <a:pPr marL="0" indent="0">
              <a:buNone/>
            </a:pPr>
            <a:r>
              <a:rPr lang="en-US" sz="1800"/>
              <a:t>1. Land cost: 100x</a:t>
            </a:r>
            <a:endParaRPr lang="en-US" sz="1800"/>
          </a:p>
          <a:p>
            <a:pPr marL="0" indent="0">
              <a:buNone/>
            </a:pPr>
            <a:r>
              <a:rPr lang="en-US" sz="1800"/>
              <a:t>2. Solar panel cost: 250x</a:t>
            </a:r>
            <a:endParaRPr lang="en-US" sz="1800"/>
          </a:p>
          <a:p>
            <a:pPr marL="0" indent="0">
              <a:buNone/>
            </a:pPr>
            <a:r>
              <a:rPr lang="en-US" sz="1800"/>
              <a:t>3. Maintenance cost: 100,000 + 100x</a:t>
            </a:r>
            <a:endParaRPr lang="en-US" sz="1800"/>
          </a:p>
          <a:p>
            <a:pPr marL="0" indent="0">
              <a:buNone/>
            </a:pPr>
            <a:r>
              <a:rPr lang="en-US" sz="1800"/>
              <a:t>Total cost: 100x + 250x + 100,000 + 100x = 450x + 100,000</a:t>
            </a:r>
            <a:endParaRPr lang="en-US"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refined prompt </a:t>
            </a:r>
            <a:endParaRPr lang="en-US"/>
          </a:p>
        </p:txBody>
      </p:sp>
      <p:sp>
        <p:nvSpPr>
          <p:cNvPr id="4" name="Content Placeholder 3"/>
          <p:cNvSpPr>
            <a:spLocks noGrp="1"/>
          </p:cNvSpPr>
          <p:nvPr>
            <p:ph idx="1"/>
          </p:nvPr>
        </p:nvSpPr>
        <p:spPr>
          <a:xfrm>
            <a:off x="6475730" y="1320165"/>
            <a:ext cx="5417820" cy="5096510"/>
          </a:xfrm>
          <a:ln>
            <a:solidFill>
              <a:schemeClr val="tx1"/>
            </a:solidFill>
          </a:ln>
        </p:spPr>
        <p:txBody>
          <a:bodyPr>
            <a:noAutofit/>
          </a:bodyPr>
          <a:p>
            <a:pPr marL="0" indent="0">
              <a:buNone/>
            </a:pPr>
            <a:r>
              <a:rPr lang="en-US" sz="1600"/>
              <a:t>Use the following format:</a:t>
            </a:r>
            <a:endParaRPr lang="en-US" sz="1600"/>
          </a:p>
          <a:p>
            <a:pPr marL="0" indent="0">
              <a:buNone/>
            </a:pPr>
            <a:r>
              <a:rPr lang="en-US" sz="1600"/>
              <a:t>Question:</a:t>
            </a:r>
            <a:endParaRPr lang="en-US" sz="1600"/>
          </a:p>
          <a:p>
            <a:pPr marL="0" indent="0">
              <a:buNone/>
            </a:pPr>
            <a:r>
              <a:rPr lang="en-US" sz="1600"/>
              <a:t>```</a:t>
            </a:r>
            <a:endParaRPr lang="en-US" sz="1600"/>
          </a:p>
          <a:p>
            <a:pPr marL="0" indent="0">
              <a:buNone/>
            </a:pPr>
            <a:r>
              <a:rPr lang="en-US" sz="1600"/>
              <a:t>question here</a:t>
            </a:r>
            <a:endParaRPr lang="en-US" sz="1600"/>
          </a:p>
          <a:p>
            <a:pPr marL="0" indent="0">
              <a:buNone/>
            </a:pPr>
            <a:r>
              <a:rPr lang="en-US" sz="1600"/>
              <a:t>```</a:t>
            </a:r>
            <a:endParaRPr lang="en-US" sz="1600"/>
          </a:p>
          <a:p>
            <a:pPr marL="0" indent="0">
              <a:buNone/>
            </a:pPr>
            <a:r>
              <a:rPr lang="en-US" sz="1600"/>
              <a:t>Student's solution:</a:t>
            </a:r>
            <a:endParaRPr lang="en-US" sz="1600"/>
          </a:p>
          <a:p>
            <a:pPr marL="0" indent="0">
              <a:buNone/>
            </a:pPr>
            <a:r>
              <a:rPr lang="en-US" sz="1600"/>
              <a:t>```</a:t>
            </a:r>
            <a:endParaRPr lang="en-US" sz="1600"/>
          </a:p>
          <a:p>
            <a:pPr marL="0" indent="0">
              <a:buNone/>
            </a:pPr>
            <a:r>
              <a:rPr lang="en-US" sz="1600"/>
              <a:t>student's solution here</a:t>
            </a:r>
            <a:endParaRPr lang="en-US" sz="1600"/>
          </a:p>
          <a:p>
            <a:pPr marL="0" indent="0">
              <a:buNone/>
            </a:pPr>
            <a:r>
              <a:rPr lang="en-US" sz="1600"/>
              <a:t>```</a:t>
            </a:r>
            <a:endParaRPr lang="en-US" sz="1600"/>
          </a:p>
          <a:p>
            <a:pPr marL="0" indent="0">
              <a:buNone/>
            </a:pPr>
            <a:r>
              <a:rPr lang="en-US" sz="1600"/>
              <a:t>Actual solution:</a:t>
            </a:r>
            <a:endParaRPr lang="en-US" sz="1600"/>
          </a:p>
          <a:p>
            <a:pPr marL="0" indent="0">
              <a:buNone/>
            </a:pPr>
            <a:r>
              <a:rPr lang="en-US" sz="1600"/>
              <a:t>```</a:t>
            </a:r>
            <a:endParaRPr lang="en-US" sz="1600"/>
          </a:p>
          <a:p>
            <a:pPr marL="0" indent="0">
              <a:buNone/>
            </a:pPr>
            <a:r>
              <a:rPr lang="en-US" sz="1600"/>
              <a:t>steps to work out the solution and your solution here</a:t>
            </a:r>
            <a:endParaRPr lang="en-US" sz="1600"/>
          </a:p>
          <a:p>
            <a:pPr marL="0" indent="0">
              <a:buNone/>
            </a:pPr>
            <a:r>
              <a:rPr lang="en-US" sz="1600"/>
              <a:t>```</a:t>
            </a:r>
            <a:endParaRPr lang="en-US" sz="1600"/>
          </a:p>
          <a:p>
            <a:pPr marL="0" indent="0">
              <a:buNone/>
            </a:pPr>
            <a:r>
              <a:rPr lang="en-US" sz="1600"/>
              <a:t>......</a:t>
            </a:r>
            <a:endParaRPr lang="en-US" sz="1600"/>
          </a:p>
        </p:txBody>
      </p:sp>
      <p:sp>
        <p:nvSpPr>
          <p:cNvPr id="5" name="Content Placeholder 2"/>
          <p:cNvSpPr>
            <a:spLocks noGrp="1"/>
          </p:cNvSpPr>
          <p:nvPr/>
        </p:nvSpPr>
        <p:spPr>
          <a:xfrm>
            <a:off x="432435" y="1320165"/>
            <a:ext cx="5663565" cy="5096510"/>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Your task is to determine if the student's solution \</a:t>
            </a:r>
            <a:endParaRPr lang="en-US" sz="2000"/>
          </a:p>
          <a:p>
            <a:pPr marL="0" indent="0">
              <a:buNone/>
            </a:pPr>
            <a:r>
              <a:rPr lang="en-US" sz="2000"/>
              <a:t>is correct or not.</a:t>
            </a:r>
            <a:endParaRPr lang="en-US" sz="2000"/>
          </a:p>
          <a:p>
            <a:pPr marL="0" indent="0">
              <a:buNone/>
            </a:pPr>
            <a:r>
              <a:rPr lang="en-US" sz="2000"/>
              <a:t>To solve the problem do the following:</a:t>
            </a:r>
            <a:endParaRPr lang="en-US" sz="2000"/>
          </a:p>
          <a:p>
            <a:pPr marL="0" indent="0">
              <a:buNone/>
            </a:pPr>
            <a:r>
              <a:rPr lang="en-US" sz="2000"/>
              <a:t>- First, work out your own solution to the problem including the final total. </a:t>
            </a:r>
            <a:endParaRPr lang="en-US" sz="2000"/>
          </a:p>
          <a:p>
            <a:pPr marL="0" indent="0">
              <a:buNone/>
            </a:pPr>
            <a:r>
              <a:rPr lang="en-US" sz="2000"/>
              <a:t>- Then compare your solution to the student's solution \ </a:t>
            </a:r>
            <a:endParaRPr lang="en-US" sz="2000"/>
          </a:p>
          <a:p>
            <a:pPr marL="0" indent="0">
              <a:buNone/>
            </a:pPr>
            <a:r>
              <a:rPr lang="en-US" sz="2000"/>
              <a:t>and evaluate if the student's solution is correct or not. </a:t>
            </a:r>
            <a:endParaRPr lang="en-US" sz="2000"/>
          </a:p>
          <a:p>
            <a:pPr marL="0" indent="0">
              <a:buNone/>
            </a:pPr>
            <a:r>
              <a:rPr lang="en-US" sz="2000"/>
              <a:t>Don't decide if the student's solution is correct until </a:t>
            </a:r>
            <a:endParaRPr lang="en-US" sz="2000"/>
          </a:p>
          <a:p>
            <a:pPr marL="0" indent="0">
              <a:buNone/>
            </a:pPr>
            <a:r>
              <a:rPr lang="en-US" sz="2000"/>
              <a:t>you have done the problem yourself.</a:t>
            </a:r>
            <a:endParaRPr lang="en-US"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More Examples </a:t>
            </a:r>
            <a:endParaRPr lang="en-US"/>
          </a:p>
        </p:txBody>
      </p:sp>
      <p:sp>
        <p:nvSpPr>
          <p:cNvPr id="3" name="Content Placeholder 2"/>
          <p:cNvSpPr>
            <a:spLocks noGrp="1"/>
          </p:cNvSpPr>
          <p:nvPr>
            <p:ph idx="1"/>
          </p:nvPr>
        </p:nvSpPr>
        <p:spPr/>
        <p:txBody>
          <a:bodyPr/>
          <a:p>
            <a:r>
              <a:rPr lang="en-US"/>
              <a:t>.....</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Automatic prompt</a:t>
            </a:r>
            <a:endParaRPr lang="en-US"/>
          </a:p>
        </p:txBody>
      </p:sp>
      <p:sp>
        <p:nvSpPr>
          <p:cNvPr id="3" name="Content Placeholder 2"/>
          <p:cNvSpPr>
            <a:spLocks noGrp="1"/>
          </p:cNvSpPr>
          <p:nvPr>
            <p:ph idx="1"/>
          </p:nvPr>
        </p:nvSpPr>
        <p:spPr>
          <a:xfrm>
            <a:off x="838200" y="1825625"/>
            <a:ext cx="10515600" cy="4579620"/>
          </a:xfrm>
        </p:spPr>
        <p:txBody>
          <a:bodyPr>
            <a:normAutofit lnSpcReduction="20000"/>
          </a:bodyPr>
          <a:p>
            <a:r>
              <a:rPr lang="en-US"/>
              <a:t>Automatic prompt aims to automatically generate and select the appropriate instruction for the LLMs, instead of requiring the user to manually engineer a prompt. </a:t>
            </a:r>
            <a:endParaRPr lang="en-US"/>
          </a:p>
          <a:p>
            <a:r>
              <a:rPr lang="en-US" sz="2800">
                <a:sym typeface="+mn-ea"/>
              </a:rPr>
              <a:t>Automatic prompt engineering leverages AI to:</a:t>
            </a:r>
            <a:endParaRPr lang="en-US" sz="2800"/>
          </a:p>
          <a:p>
            <a:pPr lvl="1"/>
            <a:r>
              <a:rPr lang="en-US" sz="2800">
                <a:sym typeface="+mn-ea"/>
              </a:rPr>
              <a:t>Generate Prompts: Create initial prompts based on a set of criteria or examples.</a:t>
            </a:r>
            <a:endParaRPr lang="en-US" sz="2800"/>
          </a:p>
          <a:p>
            <a:pPr lvl="1"/>
            <a:r>
              <a:rPr lang="en-US" sz="2800">
                <a:sym typeface="+mn-ea"/>
              </a:rPr>
              <a:t>Optimize Prompts: Modify existing prompts to improve the quality of the AI's responses.</a:t>
            </a:r>
            <a:endParaRPr lang="en-US" sz="2800"/>
          </a:p>
          <a:p>
            <a:pPr lvl="1"/>
            <a:r>
              <a:rPr lang="en-US" sz="2800">
                <a:sym typeface="+mn-ea"/>
              </a:rPr>
              <a:t>Refine Prompts: Iteratively adjust prompts based on feedback or desired outcomes.</a:t>
            </a:r>
            <a:endParaRPr lang="en-US" sz="2800">
              <a:sym typeface="+mn-ea"/>
            </a:endParaRPr>
          </a:p>
          <a:p>
            <a:pPr lvl="0"/>
            <a:r>
              <a:rPr lang="en-US" sz="3265">
                <a:sym typeface="+mn-ea"/>
              </a:rPr>
              <a:t>Example: Ideogram </a:t>
            </a:r>
            <a:endParaRPr lang="en-US" sz="3265"/>
          </a:p>
          <a:p>
            <a:endParaRPr lang="en-US"/>
          </a:p>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Techniques in Automatic Prompt Engineering</a:t>
            </a:r>
            <a:endParaRPr lang="en-US"/>
          </a:p>
        </p:txBody>
      </p:sp>
      <p:sp>
        <p:nvSpPr>
          <p:cNvPr id="3" name="Content Placeholder 2"/>
          <p:cNvSpPr>
            <a:spLocks noGrp="1"/>
          </p:cNvSpPr>
          <p:nvPr>
            <p:ph idx="1"/>
          </p:nvPr>
        </p:nvSpPr>
        <p:spPr/>
        <p:txBody>
          <a:bodyPr>
            <a:normAutofit fontScale="80000"/>
          </a:bodyPr>
          <a:p>
            <a:r>
              <a:rPr lang="en-US"/>
              <a:t>Template Generation:</a:t>
            </a:r>
            <a:endParaRPr lang="en-US"/>
          </a:p>
          <a:p>
            <a:pPr lvl="1"/>
            <a:r>
              <a:rPr lang="en-US"/>
              <a:t>Use predefined templates to automatically generate prompts.</a:t>
            </a:r>
            <a:endParaRPr lang="en-US"/>
          </a:p>
          <a:p>
            <a:pPr lvl="1"/>
            <a:r>
              <a:rPr lang="en-US"/>
              <a:t>Templates can include placeholders that are dynamically filled based on context or data.</a:t>
            </a:r>
            <a:endParaRPr lang="en-US"/>
          </a:p>
          <a:p>
            <a:r>
              <a:rPr lang="en-US"/>
              <a:t>Machine Learning Models:</a:t>
            </a:r>
            <a:endParaRPr lang="en-US"/>
          </a:p>
          <a:p>
            <a:pPr lvl="1"/>
            <a:r>
              <a:rPr lang="en-US"/>
              <a:t>Train models to generate or refine prompts based on large datasets of successful interactions.</a:t>
            </a:r>
            <a:endParaRPr lang="en-US"/>
          </a:p>
          <a:p>
            <a:pPr lvl="1"/>
            <a:r>
              <a:rPr lang="en-US"/>
              <a:t>These models can learn patterns and structures that lead to effective prompts.</a:t>
            </a:r>
            <a:endParaRPr lang="en-US"/>
          </a:p>
          <a:p>
            <a:r>
              <a:rPr lang="en-US"/>
              <a:t>Reinforcement Learning:</a:t>
            </a:r>
            <a:endParaRPr lang="en-US"/>
          </a:p>
          <a:p>
            <a:pPr lvl="1"/>
            <a:r>
              <a:rPr lang="en-US"/>
              <a:t>Use reinforcement learning to optimize prompts through trial and error.</a:t>
            </a:r>
            <a:endParaRPr lang="en-US"/>
          </a:p>
          <a:p>
            <a:pPr lvl="1"/>
            <a:r>
              <a:rPr lang="en-US"/>
              <a:t>The model receives feedback on the quality of responses and adjusts prompts accordingly.</a:t>
            </a:r>
            <a:endParaRPr lang="en-US"/>
          </a:p>
          <a:p>
            <a:pPr lvl="0"/>
            <a:r>
              <a:rPr lang="en-US"/>
              <a:t>Natural Language Processing (NLP) Algorithms:</a:t>
            </a:r>
            <a:endParaRPr lang="en-US"/>
          </a:p>
          <a:p>
            <a:pPr lvl="1"/>
            <a:r>
              <a:rPr lang="en-US"/>
              <a:t>Utilize NLP techniques to analyze and improve the language and structure of prompts.</a:t>
            </a:r>
            <a:endParaRPr lang="en-US"/>
          </a:p>
          <a:p>
            <a:pPr lvl="1"/>
            <a:r>
              <a:rPr lang="en-US"/>
              <a:t>NLP can help in making prompts more clear, concise, and contextually relevant.</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a prompt? </a:t>
            </a:r>
            <a:endParaRPr lang="en-US"/>
          </a:p>
        </p:txBody>
      </p:sp>
      <p:sp>
        <p:nvSpPr>
          <p:cNvPr id="4" name="Text Placeholder 3"/>
          <p:cNvSpPr>
            <a:spLocks noGrp="1"/>
          </p:cNvSpPr>
          <p:nvPr>
            <p:ph type="body" idx="1"/>
          </p:nvPr>
        </p:nvSpPr>
        <p:spPr/>
        <p:txBody>
          <a:bodyPr/>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Generate Knowledge Prompt</a:t>
            </a:r>
            <a:endParaRPr lang="en-US"/>
          </a:p>
        </p:txBody>
      </p:sp>
      <p:sp>
        <p:nvSpPr>
          <p:cNvPr id="3" name="Content Placeholder 2"/>
          <p:cNvSpPr>
            <a:spLocks noGrp="1"/>
          </p:cNvSpPr>
          <p:nvPr>
            <p:ph idx="1"/>
          </p:nvPr>
        </p:nvSpPr>
        <p:spPr/>
        <p:txBody>
          <a:bodyPr/>
          <a:p>
            <a:r>
              <a:rPr lang="en-US"/>
              <a:t>A "Generate Knowledge Prompt" is a type of prompt designed to elicit comprehensive and detailed information from an AI model on a specific topic. </a:t>
            </a:r>
            <a:endParaRPr lang="en-US"/>
          </a:p>
          <a:p>
            <a:r>
              <a:rPr lang="en-US"/>
              <a:t>This type of prompt aims to generate in-depth content that contributes to understanding, learning, or expanding knowledge on a subject. </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Purpose for </a:t>
            </a:r>
            <a:r>
              <a:rPr lang="en-US">
                <a:sym typeface="+mn-ea"/>
              </a:rPr>
              <a:t>Knowledge Prompt</a:t>
            </a:r>
            <a:endParaRPr lang="en-US"/>
          </a:p>
        </p:txBody>
      </p:sp>
      <p:sp>
        <p:nvSpPr>
          <p:cNvPr id="3" name="Content Placeholder 2"/>
          <p:cNvSpPr>
            <a:spLocks noGrp="1"/>
          </p:cNvSpPr>
          <p:nvPr>
            <p:ph idx="1"/>
          </p:nvPr>
        </p:nvSpPr>
        <p:spPr/>
        <p:txBody>
          <a:bodyPr/>
          <a:p>
            <a:r>
              <a:rPr lang="en-US"/>
              <a:t>Education: To provide detailed explanations, descriptions, or discussions on academic or educational topics.</a:t>
            </a:r>
            <a:endParaRPr lang="en-US"/>
          </a:p>
          <a:p>
            <a:r>
              <a:rPr lang="en-US"/>
              <a:t>Research: To gather comprehensive insights and information for research purposes.</a:t>
            </a:r>
            <a:endParaRPr lang="en-US"/>
          </a:p>
          <a:p>
            <a:r>
              <a:rPr lang="en-US"/>
              <a:t>Content Creation: To generate informative content for articles, blogs, or educational materials.</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Examples of Generate Knowledge Prompts</a:t>
            </a:r>
            <a:endParaRPr lang="en-US"/>
          </a:p>
        </p:txBody>
      </p:sp>
      <p:sp>
        <p:nvSpPr>
          <p:cNvPr id="3" name="Content Placeholder 2"/>
          <p:cNvSpPr>
            <a:spLocks noGrp="1"/>
          </p:cNvSpPr>
          <p:nvPr>
            <p:ph idx="1"/>
          </p:nvPr>
        </p:nvSpPr>
        <p:spPr/>
        <p:txBody>
          <a:bodyPr/>
          <a:p>
            <a:r>
              <a:rPr lang="en-US" sz="2400" b="1"/>
              <a:t>Explain a Concept</a:t>
            </a:r>
            <a:r>
              <a:rPr lang="en-US" sz="2400"/>
              <a:t>: "Explain the theory of relativity in detail, including its historical background, key principles, and implications."</a:t>
            </a:r>
            <a:endParaRPr lang="en-US" sz="2400"/>
          </a:p>
          <a:p>
            <a:r>
              <a:rPr lang="en-US" sz="2400" b="1"/>
              <a:t>Describe a Process</a:t>
            </a:r>
            <a:r>
              <a:rPr lang="en-US" sz="2400"/>
              <a:t>: "Describe the process of photosynthesis, detailing each step and its significance in the overall mechanism."</a:t>
            </a:r>
            <a:endParaRPr lang="en-US" sz="2400"/>
          </a:p>
          <a:p>
            <a:r>
              <a:rPr lang="en-US" sz="2400" b="1"/>
              <a:t>Historical Analysis</a:t>
            </a:r>
            <a:r>
              <a:rPr lang="en-US" sz="2400"/>
              <a:t>: "Analyze the causes and effects of the Industrial Revolution, highlighting the key changes it brought to society and the economy."</a:t>
            </a:r>
            <a:endParaRPr lang="en-US" sz="2400"/>
          </a:p>
          <a:p>
            <a:r>
              <a:rPr lang="en-US" sz="2400" b="1"/>
              <a:t>Comparative Analysis</a:t>
            </a:r>
            <a:r>
              <a:rPr lang="en-US" sz="2400"/>
              <a:t>: "Compare and contrast the philosophies of existentialism and nihilism, discussing their origins, main proponents, and impact on modern thought."</a:t>
            </a:r>
            <a:endParaRPr lang="en-US" sz="2400"/>
          </a:p>
          <a:p>
            <a:r>
              <a:rPr lang="en-US" sz="2400" b="1"/>
              <a:t>Technical Explanation</a:t>
            </a:r>
            <a:r>
              <a:rPr lang="en-US" sz="2400"/>
              <a:t>: "Provide a detailed explanation of blockchain technology, including its structure, functionality, and potential applications."</a:t>
            </a:r>
            <a:endParaRPr 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Structure of a Generate Knowledge Prompt</a:t>
            </a:r>
            <a:endParaRPr lang="en-US"/>
          </a:p>
        </p:txBody>
      </p:sp>
      <p:sp>
        <p:nvSpPr>
          <p:cNvPr id="3" name="Content Placeholder 2"/>
          <p:cNvSpPr>
            <a:spLocks noGrp="1"/>
          </p:cNvSpPr>
          <p:nvPr>
            <p:ph idx="1"/>
          </p:nvPr>
        </p:nvSpPr>
        <p:spPr/>
        <p:txBody>
          <a:bodyPr>
            <a:normAutofit fontScale="80000"/>
          </a:bodyPr>
          <a:p>
            <a:r>
              <a:rPr lang="en-US"/>
              <a:t>Introduction:</a:t>
            </a:r>
            <a:endParaRPr lang="en-US"/>
          </a:p>
          <a:p>
            <a:pPr lvl="1"/>
            <a:r>
              <a:rPr lang="en-US"/>
              <a:t>Start with a brief introduction or context to set the stage for the detailed response.</a:t>
            </a:r>
            <a:endParaRPr lang="en-US"/>
          </a:p>
          <a:p>
            <a:pPr lvl="1"/>
            <a:r>
              <a:rPr lang="en-US"/>
              <a:t>Example: "In the field of renewable energy, one of the most discussed technologies is solar power."</a:t>
            </a:r>
            <a:endParaRPr lang="en-US"/>
          </a:p>
          <a:p>
            <a:r>
              <a:rPr lang="en-US"/>
              <a:t>Main Body:</a:t>
            </a:r>
            <a:endParaRPr lang="en-US"/>
          </a:p>
          <a:p>
            <a:pPr lvl="1"/>
            <a:r>
              <a:rPr lang="en-US"/>
              <a:t>Ask for a detailed explanation or description, specifying any particular aspects to be covered.</a:t>
            </a:r>
            <a:endParaRPr lang="en-US"/>
          </a:p>
          <a:p>
            <a:pPr lvl="1"/>
            <a:r>
              <a:rPr lang="en-US"/>
              <a:t>Example: "Explain how solar panels convert sunlight into electricity, including the scientific principles involved and the components of a solar panel system."</a:t>
            </a:r>
            <a:endParaRPr lang="en-US"/>
          </a:p>
          <a:p>
            <a:r>
              <a:rPr lang="en-US"/>
              <a:t>Conclusion:</a:t>
            </a:r>
            <a:endParaRPr lang="en-US"/>
          </a:p>
          <a:p>
            <a:pPr lvl="1"/>
            <a:r>
              <a:rPr lang="en-US"/>
              <a:t>Optionally, request a summary or conclusion to encapsulate the main points.</a:t>
            </a:r>
            <a:endParaRPr lang="en-US"/>
          </a:p>
          <a:p>
            <a:pPr lvl="1"/>
            <a:r>
              <a:rPr lang="en-US"/>
              <a:t>Example: "Summarize the benefits and challenges of using solar power as a renewable energy source."</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"Tree-of-Thoughts" prompt</a:t>
            </a:r>
            <a:endParaRPr lang="en-US"/>
          </a:p>
        </p:txBody>
      </p:sp>
      <p:sp>
        <p:nvSpPr>
          <p:cNvPr id="3" name="Content Placeholder 2"/>
          <p:cNvSpPr>
            <a:spLocks noGrp="1"/>
          </p:cNvSpPr>
          <p:nvPr>
            <p:ph idx="1"/>
          </p:nvPr>
        </p:nvSpPr>
        <p:spPr/>
        <p:txBody>
          <a:bodyPr/>
          <a:p>
            <a:r>
              <a:rPr lang="en-US"/>
              <a:t>The "Tree-of-Thoughts" prompt is a technique used to generate and explore multiple ideas, solutions, or perspectives on a given topic by branching out like a tree. </a:t>
            </a:r>
            <a:endParaRPr lang="en-US"/>
          </a:p>
          <a:p>
            <a:r>
              <a:rPr lang="en-US"/>
              <a:t>This method encourages creative thinking and thorough analysis by breaking down complex issues into smaller, manageable parts and exploring various paths or options.</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Key Characteristics of </a:t>
            </a:r>
            <a:r>
              <a:rPr lang="en-US">
                <a:sym typeface="+mn-ea"/>
              </a:rPr>
              <a:t>"Tree-of-Thoughts" prompt</a:t>
            </a:r>
            <a:endParaRPr lang="en-US"/>
          </a:p>
        </p:txBody>
      </p:sp>
      <p:sp>
        <p:nvSpPr>
          <p:cNvPr id="3" name="Content Placeholder 2"/>
          <p:cNvSpPr>
            <a:spLocks noGrp="1"/>
          </p:cNvSpPr>
          <p:nvPr>
            <p:ph idx="1"/>
          </p:nvPr>
        </p:nvSpPr>
        <p:spPr/>
        <p:txBody>
          <a:bodyPr/>
          <a:p>
            <a:r>
              <a:rPr lang="en-US"/>
              <a:t>Hierarchical Structure: The prompt is organized in a hierarchical format, similar to a tree with branches, sub-branches, and leaves.</a:t>
            </a:r>
            <a:endParaRPr lang="en-US"/>
          </a:p>
          <a:p>
            <a:r>
              <a:rPr lang="en-US"/>
              <a:t>Exploratory: Encourages exploration of different ideas and solutions.</a:t>
            </a:r>
            <a:endParaRPr lang="en-US"/>
          </a:p>
          <a:p>
            <a:r>
              <a:rPr lang="en-US"/>
              <a:t>Analytical: Promotes detailed analysis of each branch to uncover insights and connections.</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Purpose of </a:t>
            </a:r>
            <a:r>
              <a:rPr lang="en-US">
                <a:sym typeface="+mn-ea"/>
              </a:rPr>
              <a:t>"Tree-of-Thoughts" prompt	</a:t>
            </a:r>
            <a:endParaRPr lang="en-US"/>
          </a:p>
        </p:txBody>
      </p:sp>
      <p:sp>
        <p:nvSpPr>
          <p:cNvPr id="3" name="Content Placeholder 2"/>
          <p:cNvSpPr>
            <a:spLocks noGrp="1"/>
          </p:cNvSpPr>
          <p:nvPr>
            <p:ph idx="1"/>
          </p:nvPr>
        </p:nvSpPr>
        <p:spPr/>
        <p:txBody>
          <a:bodyPr/>
          <a:p>
            <a:r>
              <a:rPr lang="en-US"/>
              <a:t>Problem-Solving: To explore multiple solutions to a problem.</a:t>
            </a:r>
            <a:endParaRPr lang="en-US"/>
          </a:p>
          <a:p>
            <a:r>
              <a:rPr lang="en-US"/>
              <a:t>Creative Thinking: To generate diverse ideas and perspectives.</a:t>
            </a:r>
            <a:endParaRPr lang="en-US"/>
          </a:p>
          <a:p>
            <a:r>
              <a:rPr lang="en-US"/>
              <a:t>Decision-Making: To analyze different options and make informed decisions.</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Structure </a:t>
            </a:r>
            <a:endParaRPr lang="en-US"/>
          </a:p>
        </p:txBody>
      </p:sp>
      <p:sp>
        <p:nvSpPr>
          <p:cNvPr id="3" name="Content Placeholder 2"/>
          <p:cNvSpPr>
            <a:spLocks noGrp="1"/>
          </p:cNvSpPr>
          <p:nvPr>
            <p:ph idx="1"/>
          </p:nvPr>
        </p:nvSpPr>
        <p:spPr/>
        <p:txBody>
          <a:bodyPr/>
          <a:p>
            <a:r>
              <a:rPr lang="en-US"/>
              <a:t>Root: The main topic or question.</a:t>
            </a:r>
            <a:endParaRPr lang="en-US"/>
          </a:p>
          <a:p>
            <a:r>
              <a:rPr lang="en-US"/>
              <a:t>Branches: Primary ideas or solutions.</a:t>
            </a:r>
            <a:endParaRPr lang="en-US"/>
          </a:p>
          <a:p>
            <a:r>
              <a:rPr lang="en-US"/>
              <a:t>Sub-Branches: Detailed aspects or components of each primary idea.</a:t>
            </a:r>
            <a:endParaRPr lang="en-US"/>
          </a:p>
          <a:p>
            <a:r>
              <a:rPr lang="en-US"/>
              <a:t>Leaves: Specific points, examples, or implications</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Example of a Tree-of-Thoughts Prompt</a:t>
            </a:r>
            <a:endParaRPr lang="en-US"/>
          </a:p>
        </p:txBody>
      </p:sp>
      <p:sp>
        <p:nvSpPr>
          <p:cNvPr id="3" name="Content Placeholder 2"/>
          <p:cNvSpPr>
            <a:spLocks noGrp="1"/>
          </p:cNvSpPr>
          <p:nvPr>
            <p:ph idx="1"/>
          </p:nvPr>
        </p:nvSpPr>
        <p:spPr/>
        <p:txBody>
          <a:bodyPr>
            <a:normAutofit lnSpcReduction="20000"/>
          </a:bodyPr>
          <a:p>
            <a:r>
              <a:rPr lang="en-US"/>
              <a:t>Prompt: "Explore the different strategies for reducing carbon emissions in urban areas."</a:t>
            </a:r>
            <a:endParaRPr lang="en-US"/>
          </a:p>
          <a:p>
            <a:endParaRPr lang="en-US"/>
          </a:p>
          <a:p>
            <a:endParaRPr lang="en-US"/>
          </a:p>
          <a:p>
            <a:endParaRPr lang="en-US"/>
          </a:p>
          <a:p>
            <a:endParaRPr lang="en-US"/>
          </a:p>
          <a:p>
            <a:endParaRPr lang="en-US"/>
          </a:p>
          <a:p>
            <a:r>
              <a:rPr lang="en-US"/>
              <a:t>This detailed response demonstrates how the Tree-of-Thoughts prompt can be used to explore a topic comprehensively by branching out into various strategies, examining each one in depth, and considering their implications and challenges.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r="8704"/>
          <a:stretch>
            <a:fillRect/>
          </a:stretch>
        </p:blipFill>
        <p:spPr>
          <a:xfrm>
            <a:off x="229870" y="1513205"/>
            <a:ext cx="5765165" cy="3475355"/>
          </a:xfrm>
          <a:prstGeom prst="rect">
            <a:avLst/>
          </a:prstGeom>
        </p:spPr>
      </p:pic>
      <p:pic>
        <p:nvPicPr>
          <p:cNvPr id="5" name="Picture 4"/>
          <p:cNvPicPr>
            <a:picLocks noChangeAspect="1"/>
          </p:cNvPicPr>
          <p:nvPr/>
        </p:nvPicPr>
        <p:blipFill>
          <a:blip r:embed="rId2"/>
          <a:stretch>
            <a:fillRect/>
          </a:stretch>
        </p:blipFill>
        <p:spPr>
          <a:xfrm>
            <a:off x="6291580" y="1001395"/>
            <a:ext cx="5121910" cy="48558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What is a prompt? </a:t>
            </a:r>
            <a:endParaRPr lang="en-US"/>
          </a:p>
        </p:txBody>
      </p:sp>
      <p:sp>
        <p:nvSpPr>
          <p:cNvPr id="5" name="Content Placeholder 4"/>
          <p:cNvSpPr>
            <a:spLocks noGrp="1"/>
          </p:cNvSpPr>
          <p:nvPr>
            <p:ph idx="1"/>
          </p:nvPr>
        </p:nvSpPr>
        <p:spPr/>
        <p:txBody>
          <a:bodyPr/>
          <a:p>
            <a:r>
              <a:rPr lang="en-US"/>
              <a:t>A prompt is a piece of text or an instruction given to an artificial intelligence model to generate a response. </a:t>
            </a:r>
            <a:endParaRPr lang="en-US"/>
          </a:p>
          <a:p>
            <a:r>
              <a:rPr lang="en-US"/>
              <a:t>It serves as the input that guides the model's output. </a:t>
            </a:r>
            <a:endParaRPr lang="en-US"/>
          </a:p>
          <a:p>
            <a:r>
              <a:rPr lang="en-US"/>
              <a:t>Examples:</a:t>
            </a:r>
            <a:endParaRPr lang="en-US"/>
          </a:p>
          <a:p>
            <a:pPr lvl="1"/>
            <a:r>
              <a:rPr lang="en-US"/>
              <a:t>"Write a poem about the moon" or "Translate this English sentence to French." </a:t>
            </a:r>
            <a:endParaRPr lang="en-US"/>
          </a:p>
          <a:p>
            <a:r>
              <a:rPr lang="en-US"/>
              <a:t>The model then generates a relevant response based on the given prompt. </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a:t>
            </a:r>
            <a:endParaRPr lang="en-US"/>
          </a:p>
        </p:txBody>
      </p:sp>
      <p:sp>
        <p:nvSpPr>
          <p:cNvPr id="3" name="Content Placeholder 2"/>
          <p:cNvSpPr>
            <a:spLocks noGrp="1"/>
          </p:cNvSpPr>
          <p:nvPr>
            <p:ph idx="1"/>
          </p:nvPr>
        </p:nvSpPr>
        <p:spPr/>
        <p:txBody>
          <a:bodyPr/>
          <a:p>
            <a:r>
              <a:rPr lang="en-US"/>
              <a:t>An "Active Prompt" is a technique in prompt engineering designed to actively engage the AI in a more dynamic and iterative process. </a:t>
            </a:r>
            <a:endParaRPr lang="en-US"/>
          </a:p>
          <a:p>
            <a:r>
              <a:rPr lang="en-US"/>
              <a:t>This approach encourages the AI to not only provide information but also to ask questions, seek clarification, and refine its responses based on additional input or context. </a:t>
            </a:r>
            <a:endParaRPr lang="en-US"/>
          </a:p>
          <a:p>
            <a:r>
              <a:rPr lang="en-US"/>
              <a:t>The goal is to create a more interactive and collaborative dialogue between the AI and the user, leading to more accurate, relevant, and insightful responses.</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a:t>
            </a:r>
            <a:endParaRPr lang="en-US"/>
          </a:p>
        </p:txBody>
      </p:sp>
      <p:sp>
        <p:nvSpPr>
          <p:cNvPr id="3" name="Content Placeholder 2"/>
          <p:cNvSpPr>
            <a:spLocks noGrp="1"/>
          </p:cNvSpPr>
          <p:nvPr>
            <p:ph idx="1"/>
          </p:nvPr>
        </p:nvSpPr>
        <p:spPr/>
        <p:txBody>
          <a:bodyPr/>
          <a:p>
            <a:r>
              <a:rPr lang="en-US"/>
              <a:t>Key Characteristics</a:t>
            </a:r>
            <a:endParaRPr lang="en-US"/>
          </a:p>
          <a:p>
            <a:pPr lvl="1"/>
            <a:r>
              <a:rPr lang="en-US"/>
              <a:t>Interactive: The AI actively engages with the user by asking clarifying questions or seeking more details.</a:t>
            </a:r>
            <a:endParaRPr lang="en-US"/>
          </a:p>
          <a:p>
            <a:pPr lvl="1"/>
            <a:r>
              <a:rPr lang="en-US"/>
              <a:t>Iterative: The response is refined through a series of interactions, improving accuracy and relevance.</a:t>
            </a:r>
            <a:endParaRPr lang="en-US"/>
          </a:p>
          <a:p>
            <a:pPr lvl="1"/>
            <a:r>
              <a:rPr lang="en-US"/>
              <a:t>Dynamic: The prompt evolves based on the ongoing dialogue, adapting to new information or context.</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Structure of </a:t>
            </a:r>
            <a:r>
              <a:rPr lang="en-US">
                <a:sym typeface="+mn-ea"/>
              </a:rPr>
              <a:t>Active Prompt</a:t>
            </a:r>
            <a:endParaRPr lang="en-US"/>
          </a:p>
        </p:txBody>
      </p:sp>
      <p:sp>
        <p:nvSpPr>
          <p:cNvPr id="3" name="Content Placeholder 2"/>
          <p:cNvSpPr>
            <a:spLocks noGrp="1"/>
          </p:cNvSpPr>
          <p:nvPr>
            <p:ph idx="1"/>
          </p:nvPr>
        </p:nvSpPr>
        <p:spPr/>
        <p:txBody>
          <a:bodyPr/>
          <a:p>
            <a:r>
              <a:rPr lang="en-US"/>
              <a:t>Initial Prompt: The user provides an initial query or request.</a:t>
            </a:r>
            <a:endParaRPr lang="en-US"/>
          </a:p>
          <a:p>
            <a:r>
              <a:rPr lang="en-US"/>
              <a:t>AI Clarification: The AI asks clarifying questions or requests more information.</a:t>
            </a:r>
            <a:endParaRPr lang="en-US"/>
          </a:p>
          <a:p>
            <a:r>
              <a:rPr lang="en-US"/>
              <a:t>User Response: The user provides additional details or context.</a:t>
            </a:r>
            <a:endParaRPr lang="en-US"/>
          </a:p>
          <a:p>
            <a:r>
              <a:rPr lang="en-US"/>
              <a:t>Refined Prompt: The AI refines its response based on the new information.</a:t>
            </a:r>
            <a:endParaRPr lang="en-US"/>
          </a:p>
          <a:p>
            <a:r>
              <a:rPr lang="en-US"/>
              <a:t>Iterative Process: Steps 2-4 are repeated as needed to achieve a high-quality response.</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of an Active Prompt Interaction</a:t>
            </a:r>
            <a:endParaRPr lang="en-US"/>
          </a:p>
        </p:txBody>
      </p:sp>
      <p:sp>
        <p:nvSpPr>
          <p:cNvPr id="3" name="Content Placeholder 2"/>
          <p:cNvSpPr>
            <a:spLocks noGrp="1"/>
          </p:cNvSpPr>
          <p:nvPr>
            <p:ph idx="1"/>
          </p:nvPr>
        </p:nvSpPr>
        <p:spPr/>
        <p:txBody>
          <a:bodyPr>
            <a:normAutofit fontScale="80000"/>
          </a:bodyPr>
          <a:p>
            <a:r>
              <a:rPr lang="en-US"/>
              <a:t>Initial Prompt:</a:t>
            </a:r>
            <a:endParaRPr lang="en-US"/>
          </a:p>
          <a:p>
            <a:pPr lvl="1"/>
            <a:r>
              <a:rPr lang="en-US"/>
              <a:t>"Tell me about the impact of climate change on agriculture."</a:t>
            </a:r>
            <a:endParaRPr lang="en-US"/>
          </a:p>
          <a:p>
            <a:r>
              <a:rPr lang="en-US"/>
              <a:t>AI Clarification:</a:t>
            </a:r>
            <a:endParaRPr lang="en-US"/>
          </a:p>
          <a:p>
            <a:pPr lvl="1"/>
            <a:r>
              <a:rPr lang="en-US"/>
              <a:t>"Can you specify which aspect of agriculture you are interested in? For example, crop yields, soil health, or livestock?"</a:t>
            </a:r>
            <a:endParaRPr lang="en-US"/>
          </a:p>
          <a:p>
            <a:r>
              <a:rPr lang="en-US"/>
              <a:t>User Response:</a:t>
            </a:r>
            <a:endParaRPr lang="en-US"/>
          </a:p>
          <a:p>
            <a:pPr lvl="1"/>
            <a:r>
              <a:rPr lang="en-US"/>
              <a:t>"I'm particularly interested in how climate change affects crop yields."</a:t>
            </a:r>
            <a:endParaRPr lang="en-US"/>
          </a:p>
          <a:p>
            <a:r>
              <a:rPr lang="en-US"/>
              <a:t>Refined Prompt:</a:t>
            </a:r>
            <a:endParaRPr lang="en-US"/>
          </a:p>
          <a:p>
            <a:pPr lvl="1"/>
            <a:r>
              <a:rPr lang="en-US"/>
              <a:t>"Explain how climate change impacts crop yields, considering factors like temperature changes, precipitation patterns, and extreme weather events."</a:t>
            </a:r>
            <a:endParaRPr lang="en-US"/>
          </a:p>
          <a:p>
            <a:r>
              <a:rPr lang="en-US"/>
              <a:t>.... </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Another example </a:t>
            </a:r>
            <a:endParaRPr lang="en-US"/>
          </a:p>
        </p:txBody>
      </p:sp>
      <p:sp>
        <p:nvSpPr>
          <p:cNvPr id="4" name="Text Box 3"/>
          <p:cNvSpPr txBox="1"/>
          <p:nvPr/>
        </p:nvSpPr>
        <p:spPr>
          <a:xfrm>
            <a:off x="423545" y="2815590"/>
            <a:ext cx="10819765" cy="2861310"/>
          </a:xfrm>
          <a:prstGeom prst="rect">
            <a:avLst/>
          </a:prstGeom>
          <a:noFill/>
          <a:ln>
            <a:solidFill>
              <a:schemeClr val="tx1"/>
            </a:solidFill>
          </a:ln>
        </p:spPr>
        <p:txBody>
          <a:bodyPr wrap="square" rtlCol="0" anchor="t">
            <a:spAutoFit/>
          </a:bodyPr>
          <a:p>
            <a:r>
              <a:rPr lang="en-US"/>
              <a:t>I do not speak Italian. Help me to fill this form in Italian. Please ask me questions in English about the information that need to be filled, and I will respond to your questions, after you complete questioning for all the required information, fill the form for me.</a:t>
            </a:r>
            <a:endParaRPr lang="en-US"/>
          </a:p>
          <a:p>
            <a:endParaRPr lang="en-US"/>
          </a:p>
          <a:p>
            <a:endParaRPr lang="en-US"/>
          </a:p>
          <a:p>
            <a:r>
              <a:rPr lang="en-US"/>
              <a:t>___ Il/La sottoscritto/a _ _____________________________________ nato/a a ________________________________________ (prov. di ____ ) il ___________ e residente in _______________________________ (prov. di _____) c.a.p. ________ via __________________________________________ n. _____ PEC _____________________________, email ________________</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AI response </a:t>
            </a:r>
            <a:endParaRPr lang="en-US"/>
          </a:p>
        </p:txBody>
      </p:sp>
      <p:sp>
        <p:nvSpPr>
          <p:cNvPr id="3" name="Content Placeholder 2"/>
          <p:cNvSpPr>
            <a:spLocks noGrp="1"/>
          </p:cNvSpPr>
          <p:nvPr>
            <p:ph idx="1"/>
          </p:nvPr>
        </p:nvSpPr>
        <p:spPr/>
        <p:txBody>
          <a:bodyPr>
            <a:normAutofit fontScale="70000"/>
          </a:bodyPr>
          <a:p>
            <a:pPr marL="0" indent="0">
              <a:buNone/>
            </a:pPr>
            <a:r>
              <a:rPr lang="en-US"/>
              <a:t>Sure, I'll help you fill out this form in Italian. I'll ask you a few questions to gather all the necessary information. Please provide the answers, and then I'll fill out the form for you.</a:t>
            </a:r>
            <a:endParaRPr lang="en-US"/>
          </a:p>
          <a:p>
            <a:pPr marL="0" indent="0">
              <a:buNone/>
            </a:pPr>
            <a:endParaRPr lang="en-US"/>
          </a:p>
          <a:p>
            <a:pPr marL="0" indent="0">
              <a:buNone/>
            </a:pPr>
            <a:r>
              <a:rPr lang="en-US"/>
              <a:t>What is your full name?</a:t>
            </a:r>
            <a:endParaRPr lang="en-US"/>
          </a:p>
          <a:p>
            <a:pPr marL="0" indent="0">
              <a:buNone/>
            </a:pPr>
            <a:r>
              <a:rPr lang="en-US"/>
              <a:t>What is your place of birth (city and province)?</a:t>
            </a:r>
            <a:endParaRPr lang="en-US"/>
          </a:p>
          <a:p>
            <a:pPr marL="0" indent="0">
              <a:buNone/>
            </a:pPr>
            <a:r>
              <a:rPr lang="en-US"/>
              <a:t>What is your date of birth?</a:t>
            </a:r>
            <a:endParaRPr lang="en-US"/>
          </a:p>
          <a:p>
            <a:pPr marL="0" indent="0">
              <a:buNone/>
            </a:pPr>
            <a:r>
              <a:rPr lang="en-US"/>
              <a:t>What is your current residence (city and province)?</a:t>
            </a:r>
            <a:endParaRPr lang="en-US"/>
          </a:p>
          <a:p>
            <a:pPr marL="0" indent="0">
              <a:buNone/>
            </a:pPr>
            <a:r>
              <a:rPr lang="en-US"/>
              <a:t>What is your postal code (c.a.p.)?</a:t>
            </a:r>
            <a:endParaRPr lang="en-US"/>
          </a:p>
          <a:p>
            <a:pPr marL="0" indent="0">
              <a:buNone/>
            </a:pPr>
            <a:r>
              <a:rPr lang="en-US"/>
              <a:t>What is your street address and house number?</a:t>
            </a:r>
            <a:endParaRPr lang="en-US"/>
          </a:p>
          <a:p>
            <a:pPr marL="0" indent="0">
              <a:buNone/>
            </a:pPr>
            <a:r>
              <a:rPr lang="en-US"/>
              <a:t>What is your PEC (Certified Email Address) if you have one? If not, you can provide your regular email address.</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My  response </a:t>
            </a:r>
            <a:endParaRPr lang="en-US"/>
          </a:p>
        </p:txBody>
      </p:sp>
      <p:sp>
        <p:nvSpPr>
          <p:cNvPr id="3" name="Content Placeholder 2"/>
          <p:cNvSpPr>
            <a:spLocks noGrp="1"/>
          </p:cNvSpPr>
          <p:nvPr>
            <p:ph idx="1"/>
          </p:nvPr>
        </p:nvSpPr>
        <p:spPr/>
        <p:txBody>
          <a:bodyPr>
            <a:normAutofit/>
          </a:bodyPr>
          <a:p>
            <a:pPr marL="0" indent="0">
              <a:buNone/>
            </a:pPr>
            <a:r>
              <a:rPr lang="en-US"/>
              <a:t>Here are the answers:</a:t>
            </a:r>
            <a:endParaRPr lang="en-US"/>
          </a:p>
          <a:p>
            <a:pPr marL="0" indent="0">
              <a:buNone/>
            </a:pPr>
            <a:r>
              <a:rPr lang="en-US"/>
              <a:t>What is your full name? </a:t>
            </a:r>
            <a:endParaRPr lang="en-US"/>
          </a:p>
          <a:p>
            <a:pPr marL="0" indent="0">
              <a:buNone/>
            </a:pPr>
            <a:r>
              <a:rPr lang="en-US"/>
              <a:t>Motaz SAAD</a:t>
            </a:r>
            <a:endParaRPr lang="en-US"/>
          </a:p>
          <a:p>
            <a:pPr marL="0" indent="0">
              <a:buNone/>
            </a:pPr>
            <a:r>
              <a:rPr lang="en-US"/>
              <a:t>What is your place of birth (city and province)?</a:t>
            </a:r>
            <a:endParaRPr lang="en-US"/>
          </a:p>
          <a:p>
            <a:pPr marL="0" indent="0">
              <a:buNone/>
            </a:pPr>
            <a:r>
              <a:rPr lang="en-US"/>
              <a:t>.........</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AI response </a:t>
            </a:r>
            <a:endParaRPr lang="en-US"/>
          </a:p>
        </p:txBody>
      </p:sp>
      <p:sp>
        <p:nvSpPr>
          <p:cNvPr id="3" name="Content Placeholder 2"/>
          <p:cNvSpPr>
            <a:spLocks noGrp="1"/>
          </p:cNvSpPr>
          <p:nvPr>
            <p:ph idx="1"/>
          </p:nvPr>
        </p:nvSpPr>
        <p:spPr/>
        <p:txBody>
          <a:bodyPr/>
          <a:p>
            <a:pPr marL="0" indent="0">
              <a:buNone/>
            </a:pPr>
            <a:r>
              <a:rPr lang="en-US"/>
              <a:t>Thank you for providing the information. Here is the completed form in Italian:</a:t>
            </a:r>
            <a:endParaRPr lang="en-US"/>
          </a:p>
          <a:p>
            <a:pPr marL="0" indent="0">
              <a:buNone/>
            </a:pPr>
            <a:endParaRPr lang="en-US"/>
          </a:p>
          <a:p>
            <a:pPr marL="0" indent="0">
              <a:buNone/>
            </a:pPr>
            <a:r>
              <a:rPr lang="en-US"/>
              <a:t>___ Il/La sottoscritto/a _ Motaz SAAD _ nato/a a Tripoli (prov. di XXX) il 15/10/19xx e residente in  (prov. di Egitto) c.a.p. 6364014 via 163 n. _____ PEC _____, email motaz.saad@gmail.com</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Directional Stimulus Prompt</a:t>
            </a:r>
            <a:endParaRPr lang="en-US"/>
          </a:p>
        </p:txBody>
      </p:sp>
      <p:sp>
        <p:nvSpPr>
          <p:cNvPr id="3" name="Content Placeholder 2"/>
          <p:cNvSpPr>
            <a:spLocks noGrp="1"/>
          </p:cNvSpPr>
          <p:nvPr>
            <p:ph idx="1"/>
          </p:nvPr>
        </p:nvSpPr>
        <p:spPr/>
        <p:txBody>
          <a:bodyPr>
            <a:normAutofit fontScale="90000"/>
          </a:bodyPr>
          <a:p>
            <a:r>
              <a:rPr lang="en-US"/>
              <a:t>A "Directional Stimulus Prompt" is a type of prompt used to guide an AI model's response in a specific direction or focus. </a:t>
            </a:r>
            <a:endParaRPr lang="en-US"/>
          </a:p>
          <a:p>
            <a:r>
              <a:rPr lang="en-US"/>
              <a:t>Unlike broad prompts that allow for wide-ranging responses, directional stimulus prompts provide a clear direction or emphasis on certain aspects of the response, aiming to elicit focused and targeted information.</a:t>
            </a:r>
            <a:endParaRPr lang="en-US"/>
          </a:p>
          <a:p>
            <a:pPr lvl="0"/>
            <a:r>
              <a:rPr lang="en-US"/>
              <a:t>Purpose</a:t>
            </a:r>
            <a:endParaRPr lang="en-US"/>
          </a:p>
          <a:p>
            <a:pPr lvl="1"/>
            <a:r>
              <a:rPr lang="en-US"/>
              <a:t>Precision: To guide the AI model towards providing detailed and specific information.</a:t>
            </a:r>
            <a:endParaRPr lang="en-US"/>
          </a:p>
          <a:p>
            <a:pPr lvl="1"/>
            <a:r>
              <a:rPr lang="en-US"/>
              <a:t>Clarity: To ensure the response is aligned with the user's intent or query.</a:t>
            </a:r>
            <a:endParaRPr lang="en-US"/>
          </a:p>
          <a:p>
            <a:pPr lvl="1"/>
            <a:r>
              <a:rPr lang="en-US"/>
              <a:t>Efficiency: To streamline the generation of relevant content or information.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of a Directional Stimulus Prompt</a:t>
            </a:r>
            <a:endParaRPr lang="en-US"/>
          </a:p>
        </p:txBody>
      </p:sp>
      <p:sp>
        <p:nvSpPr>
          <p:cNvPr id="3" name="Content Placeholder 2"/>
          <p:cNvSpPr>
            <a:spLocks noGrp="1"/>
          </p:cNvSpPr>
          <p:nvPr>
            <p:ph idx="1"/>
          </p:nvPr>
        </p:nvSpPr>
        <p:spPr/>
        <p:txBody>
          <a:bodyPr>
            <a:normAutofit fontScale="90000"/>
          </a:bodyPr>
          <a:p>
            <a:r>
              <a:rPr lang="en-US"/>
              <a:t>Broad Prompt:</a:t>
            </a:r>
            <a:endParaRPr lang="en-US"/>
          </a:p>
          <a:p>
            <a:pPr lvl="1"/>
            <a:r>
              <a:rPr lang="en-US"/>
              <a:t>"Explain the concept of artificial intelligence."</a:t>
            </a:r>
            <a:endParaRPr lang="en-US"/>
          </a:p>
          <a:p>
            <a:r>
              <a:rPr lang="en-US"/>
              <a:t>Directional Stimulus Prompt:</a:t>
            </a:r>
            <a:endParaRPr lang="en-US"/>
          </a:p>
          <a:p>
            <a:pPr lvl="1"/>
            <a:r>
              <a:rPr lang="en-US"/>
              <a:t>"Explain the concept of artificial intelligence, focusing on its applications in healthcare."</a:t>
            </a:r>
            <a:endParaRPr lang="en-US"/>
          </a:p>
          <a:p>
            <a:r>
              <a:rPr lang="en-US"/>
              <a:t>AI Response:</a:t>
            </a:r>
            <a:endParaRPr lang="en-US"/>
          </a:p>
          <a:p>
            <a:pPr lvl="1"/>
            <a:r>
              <a:rPr lang="en-US"/>
              <a:t>"Artificial intelligence (AI) refers to the simulation of human intelligence in machines that are programmed to perform tasks that typically require human intelligence, such as learning, reasoning, problem-solving, and decision-making. In healthcare, AI is revolutionizing the industry by enabling advanced diagnostics, personalized treatment plans, and predictive analytics.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a:p>
        </p:txBody>
      </p:sp>
      <p:pic>
        <p:nvPicPr>
          <p:cNvPr id="27" name="Picture 26" descr="Screenshot 2024-07-09 150559"/>
          <p:cNvPicPr>
            <a:picLocks noChangeAspect="1"/>
          </p:cNvPicPr>
          <p:nvPr/>
        </p:nvPicPr>
        <p:blipFill>
          <a:blip r:embed="rId1"/>
          <a:srcRect t="8506"/>
          <a:stretch>
            <a:fillRect/>
          </a:stretch>
        </p:blipFill>
        <p:spPr>
          <a:xfrm>
            <a:off x="0" y="981710"/>
            <a:ext cx="12192000" cy="5396230"/>
          </a:xfrm>
          <a:prstGeom prst="rect">
            <a:avLst/>
          </a:prstGeom>
        </p:spPr>
      </p:pic>
      <p:sp>
        <p:nvSpPr>
          <p:cNvPr id="4" name="Text Box 3"/>
          <p:cNvSpPr txBox="1"/>
          <p:nvPr/>
        </p:nvSpPr>
        <p:spPr>
          <a:xfrm>
            <a:off x="2125345" y="374650"/>
            <a:ext cx="6096000" cy="583565"/>
          </a:xfrm>
          <a:prstGeom prst="rect">
            <a:avLst/>
          </a:prstGeom>
          <a:noFill/>
        </p:spPr>
        <p:txBody>
          <a:bodyPr wrap="square" rtlCol="0" anchor="t">
            <a:spAutoFit/>
          </a:bodyPr>
          <a:p>
            <a:pPr algn="ctr"/>
            <a:r>
              <a:rPr lang="en-US" sz="3200">
                <a:sym typeface="+mn-ea"/>
              </a:rPr>
              <a:t>What is a prompt? </a:t>
            </a:r>
            <a:endParaRPr lang="en-US" sz="320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More resources </a:t>
            </a:r>
            <a:endParaRPr lang="en-US"/>
          </a:p>
        </p:txBody>
      </p:sp>
      <p:sp>
        <p:nvSpPr>
          <p:cNvPr id="3" name="Content Placeholder 2"/>
          <p:cNvSpPr>
            <a:spLocks noGrp="1"/>
          </p:cNvSpPr>
          <p:nvPr>
            <p:ph idx="1"/>
          </p:nvPr>
        </p:nvSpPr>
        <p:spPr/>
        <p:txBody>
          <a:bodyPr/>
          <a:p>
            <a:r>
              <a:rPr lang="en-US"/>
              <a:t>https://platform.openai.com/docs/examples </a:t>
            </a:r>
            <a:endParaRPr lang="en-US"/>
          </a:p>
          <a:p>
            <a:r>
              <a:rPr lang="en-US"/>
              <a:t>https://github.com/ncwilson78/System-Prompt-Library</a:t>
            </a:r>
            <a:endParaRPr lang="en-US"/>
          </a:p>
          <a:p>
            <a:r>
              <a:rPr lang="en-US"/>
              <a:t>https://github.com/motazsaad/Generative-AI</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741045"/>
            <a:ext cx="5170170" cy="2580005"/>
          </a:xfrm>
          <a:prstGeom prst="rect">
            <a:avLst/>
          </a:prstGeom>
          <a:noFill/>
          <a:ln w="9525">
            <a:noFill/>
          </a:ln>
        </p:spPr>
      </p:pic>
      <p:pic>
        <p:nvPicPr>
          <p:cNvPr id="121" name="Picture 120"/>
          <p:cNvPicPr/>
          <p:nvPr/>
        </p:nvPicPr>
        <p:blipFill>
          <a:blip r:embed="rId2"/>
          <a:stretch>
            <a:fillRect/>
          </a:stretch>
        </p:blipFill>
        <p:spPr>
          <a:xfrm>
            <a:off x="2470150" y="3375660"/>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Embeddings </a:t>
            </a:r>
            <a:endParaRPr lang="en-US"/>
          </a:p>
        </p:txBody>
      </p:sp>
      <p:pic>
        <p:nvPicPr>
          <p:cNvPr id="29" name="Picture 28" descr="Screenshot 2024-07-09 150818"/>
          <p:cNvPicPr>
            <a:picLocks noChangeAspect="1"/>
          </p:cNvPicPr>
          <p:nvPr/>
        </p:nvPicPr>
        <p:blipFill>
          <a:blip r:embed="rId1"/>
          <a:srcRect t="15374"/>
          <a:stretch>
            <a:fillRect/>
          </a:stretch>
        </p:blipFill>
        <p:spPr>
          <a:xfrm>
            <a:off x="109855" y="2045970"/>
            <a:ext cx="11972925" cy="44494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a visual prompt? </a:t>
            </a:r>
            <a:endParaRPr lang="en-US"/>
          </a:p>
        </p:txBody>
      </p:sp>
      <p:pic>
        <p:nvPicPr>
          <p:cNvPr id="30" name="Picture 29" descr="Screenshot 2024-07-09 150843"/>
          <p:cNvPicPr>
            <a:picLocks noChangeAspect="1"/>
          </p:cNvPicPr>
          <p:nvPr/>
        </p:nvPicPr>
        <p:blipFill>
          <a:blip r:embed="rId1"/>
          <a:srcRect t="18358" r="2414"/>
          <a:stretch>
            <a:fillRect/>
          </a:stretch>
        </p:blipFill>
        <p:spPr>
          <a:xfrm>
            <a:off x="838200" y="2172335"/>
            <a:ext cx="10782300" cy="41370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15915</Words>
  <Application>WPS Presentation</Application>
  <PresentationFormat>Widescreen</PresentationFormat>
  <Paragraphs>426</Paragraphs>
  <Slides>71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71</vt:i4>
      </vt:variant>
    </vt:vector>
  </HeadingPairs>
  <TitlesOfParts>
    <vt:vector size="80" baseType="lpstr">
      <vt:lpstr>Arial</vt:lpstr>
      <vt:lpstr>SimSun</vt:lpstr>
      <vt:lpstr>Wingdings</vt:lpstr>
      <vt:lpstr>Calibri Light</vt:lpstr>
      <vt:lpstr>Calibri</vt:lpstr>
      <vt:lpstr>Microsoft YaHei</vt:lpstr>
      <vt:lpstr>Arial Unicode MS</vt:lpstr>
      <vt:lpstr>Office Theme</vt:lpstr>
      <vt:lpstr>Paint.Picture</vt:lpstr>
      <vt:lpstr>Generative AI</vt:lpstr>
      <vt:lpstr>Copyright Notice</vt:lpstr>
      <vt:lpstr>Prompts Engineering</vt:lpstr>
      <vt:lpstr>Prompts and completions</vt:lpstr>
      <vt:lpstr>What is a prompt? </vt:lpstr>
      <vt:lpstr>What is a prompt? </vt:lpstr>
      <vt:lpstr>PowerPoint 演示文稿</vt:lpstr>
      <vt:lpstr>Embeddings </vt:lpstr>
      <vt:lpstr>What is a visual prompt? </vt:lpstr>
      <vt:lpstr>Prompt vs input</vt:lpstr>
      <vt:lpstr>visual prompts </vt:lpstr>
      <vt:lpstr>Generate images </vt:lpstr>
      <vt:lpstr>Supervised learning for restaurant reputation  monitoring </vt:lpstr>
      <vt:lpstr>Prompt-based development</vt:lpstr>
      <vt:lpstr>Multi-task, instruction fine-tuning</vt:lpstr>
      <vt:lpstr>Workflow using Generative AI</vt:lpstr>
      <vt:lpstr>Model Temperature </vt:lpstr>
      <vt:lpstr>Temperature </vt:lpstr>
      <vt:lpstr>PowerPoint 演示文稿</vt:lpstr>
      <vt:lpstr>Prompt Engineering</vt:lpstr>
      <vt:lpstr>What is Prompt engineering?</vt:lpstr>
      <vt:lpstr>Prompt Engeering workflow </vt:lpstr>
      <vt:lpstr>Tools to improve performance</vt:lpstr>
      <vt:lpstr>Experiment and iterate</vt:lpstr>
      <vt:lpstr>Iterative process</vt:lpstr>
      <vt:lpstr>Tips for prompting</vt:lpstr>
      <vt:lpstr>Be detailed and specific </vt:lpstr>
      <vt:lpstr>Guide the model to think through its answer</vt:lpstr>
      <vt:lpstr>Prompt Engineering Principles </vt:lpstr>
      <vt:lpstr>Principles of prompting </vt:lpstr>
      <vt:lpstr>clear instructions </vt:lpstr>
      <vt:lpstr>Prompt example </vt:lpstr>
      <vt:lpstr>In-context learning (ICL) - zero shot inference</vt:lpstr>
      <vt:lpstr>In-context learning (ICL) - one shots inference</vt:lpstr>
      <vt:lpstr>In-context learning (ICL) - few shots inference</vt:lpstr>
      <vt:lpstr>Summary of in-context learning (ICL)</vt:lpstr>
      <vt:lpstr>LLMs can struggle with complex reasoning problems</vt:lpstr>
      <vt:lpstr>Humans take a step-by-step approach to solving  complex problems</vt:lpstr>
      <vt:lpstr>Chain-of-Thought Prompting can help LLMs reason</vt:lpstr>
      <vt:lpstr>Chain-of-Thought Prompting can help LLMs reason</vt:lpstr>
      <vt:lpstr>LLMs can struggle with mathematics</vt:lpstr>
      <vt:lpstr>Give the model time to think </vt:lpstr>
      <vt:lpstr>PowerPoint 演示文稿</vt:lpstr>
      <vt:lpstr>PowerPoint 演示文稿</vt:lpstr>
      <vt:lpstr>Example </vt:lpstr>
      <vt:lpstr>refined prompt </vt:lpstr>
      <vt:lpstr>More Examples </vt:lpstr>
      <vt:lpstr>Automatic prompt</vt:lpstr>
      <vt:lpstr>Techniques in Automatic Prompt Engineering</vt:lpstr>
      <vt:lpstr>Generate Knowledge Prompt</vt:lpstr>
      <vt:lpstr>Purpose for Knowledge Prompt</vt:lpstr>
      <vt:lpstr>Examples of Generate Knowledge Prompts</vt:lpstr>
      <vt:lpstr>Structure of a Generate Knowledge Prompt</vt:lpstr>
      <vt:lpstr>"Tree-of-Thoughts" prompt</vt:lpstr>
      <vt:lpstr>Key Characteristics of "Tree-of-Thoughts" prompt</vt:lpstr>
      <vt:lpstr>Purpose of "Tree-of-Thoughts" prompt	</vt:lpstr>
      <vt:lpstr>Example Structure </vt:lpstr>
      <vt:lpstr>Example of a Tree-of-Thoughts Prompt</vt:lpstr>
      <vt:lpstr>PowerPoint 演示文稿</vt:lpstr>
      <vt:lpstr>Active Prompt</vt:lpstr>
      <vt:lpstr>Active Prompt</vt:lpstr>
      <vt:lpstr>Example Structure of Active Prompt</vt:lpstr>
      <vt:lpstr>Example of an Active Prompt Interaction</vt:lpstr>
      <vt:lpstr>Active Prompt: Another example </vt:lpstr>
      <vt:lpstr>Active Prompt: AI response </vt:lpstr>
      <vt:lpstr>Active Prompt: My  response </vt:lpstr>
      <vt:lpstr>Active Prompt: AI response </vt:lpstr>
      <vt:lpstr>Directional Stimulus Prompt</vt:lpstr>
      <vt:lpstr>Example of a Directional Stimulus Prompt</vt:lpstr>
      <vt:lpstr>More resources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Saad (‫معتز سعد</cp:lastModifiedBy>
  <cp:revision>282</cp:revision>
  <dcterms:created xsi:type="dcterms:W3CDTF">2024-07-10T06:40:00Z</dcterms:created>
  <dcterms:modified xsi:type="dcterms:W3CDTF">2025-02-14T14:58:59Z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4462775B5E8A4DF9B13848B272CCA2CA_13</vt:lpwstr>
  </property>
  <property fmtid="{D5CDD505-2E9C-101B-9397-08002B2CF9AE}" pid="3" name="KSOProductBuildVer">
    <vt:lpwstr>2057-12.2.0.19821</vt:lpwstr>
  </property>
</Properties>
</file>